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4.svg" ContentType="image/svg+xml"/>
  <Override PartName="/ppt/media/image36.svg" ContentType="image/svg+xml"/>
  <Override PartName="/ppt/media/image38.svg" ContentType="image/svg+xml"/>
  <Override PartName="/ppt/media/image49.svg" ContentType="image/svg+xml"/>
  <Override PartName="/ppt/media/image51.svg" ContentType="image/svg+xml"/>
  <Override PartName="/ppt/media/image54.svg" ContentType="image/svg+xml"/>
  <Override PartName="/ppt/media/image59.svg" ContentType="image/svg+xml"/>
  <Override PartName="/ppt/media/image6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9" r:id="rId3"/>
    <p:sldId id="346" r:id="rId5"/>
    <p:sldId id="347" r:id="rId6"/>
    <p:sldId id="310" r:id="rId7"/>
    <p:sldId id="311" r:id="rId8"/>
    <p:sldId id="325" r:id="rId9"/>
    <p:sldId id="402" r:id="rId10"/>
    <p:sldId id="401" r:id="rId11"/>
    <p:sldId id="456" r:id="rId12"/>
    <p:sldId id="326" r:id="rId13"/>
    <p:sldId id="458" r:id="rId14"/>
    <p:sldId id="372" r:id="rId15"/>
    <p:sldId id="403" r:id="rId16"/>
    <p:sldId id="327" r:id="rId17"/>
    <p:sldId id="404" r:id="rId18"/>
    <p:sldId id="405" r:id="rId19"/>
    <p:sldId id="459" r:id="rId20"/>
    <p:sldId id="373" r:id="rId21"/>
    <p:sldId id="460" r:id="rId22"/>
    <p:sldId id="374" r:id="rId23"/>
    <p:sldId id="375" r:id="rId24"/>
    <p:sldId id="407" r:id="rId25"/>
    <p:sldId id="376" r:id="rId26"/>
    <p:sldId id="377" r:id="rId27"/>
    <p:sldId id="461" r:id="rId28"/>
    <p:sldId id="378" r:id="rId29"/>
    <p:sldId id="408" r:id="rId30"/>
    <p:sldId id="462" r:id="rId31"/>
    <p:sldId id="463" r:id="rId32"/>
    <p:sldId id="410" r:id="rId33"/>
    <p:sldId id="331" r:id="rId34"/>
    <p:sldId id="379" r:id="rId35"/>
    <p:sldId id="412" r:id="rId36"/>
    <p:sldId id="465" r:id="rId37"/>
    <p:sldId id="466" r:id="rId38"/>
    <p:sldId id="467" r:id="rId39"/>
    <p:sldId id="415" r:id="rId40"/>
    <p:sldId id="470" r:id="rId41"/>
    <p:sldId id="471" r:id="rId42"/>
    <p:sldId id="370" r:id="rId43"/>
    <p:sldId id="391" r:id="rId44"/>
    <p:sldId id="329" r:id="rId45"/>
    <p:sldId id="472" r:id="rId46"/>
    <p:sldId id="389" r:id="rId47"/>
    <p:sldId id="427" r:id="rId48"/>
    <p:sldId id="429" r:id="rId49"/>
    <p:sldId id="426" r:id="rId50"/>
    <p:sldId id="430" r:id="rId51"/>
    <p:sldId id="431" r:id="rId52"/>
    <p:sldId id="432" r:id="rId53"/>
    <p:sldId id="433" r:id="rId54"/>
    <p:sldId id="434" r:id="rId55"/>
    <p:sldId id="435" r:id="rId56"/>
    <p:sldId id="390" r:id="rId57"/>
    <p:sldId id="437" r:id="rId58"/>
    <p:sldId id="473" r:id="rId59"/>
    <p:sldId id="393" r:id="rId60"/>
    <p:sldId id="474" r:id="rId61"/>
    <p:sldId id="394" r:id="rId62"/>
    <p:sldId id="395" r:id="rId63"/>
    <p:sldId id="341" r:id="rId64"/>
    <p:sldId id="396" r:id="rId65"/>
  </p:sldIdLst>
  <p:sldSz cx="12192000" cy="6858000"/>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1" userDrawn="1">
          <p15:clr>
            <a:srgbClr val="A4A3A4"/>
          </p15:clr>
        </p15:guide>
        <p15:guide id="2" pos="38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9933FF"/>
    <a:srgbClr val="A19587"/>
    <a:srgbClr val="FFD757"/>
    <a:srgbClr val="FFCD2F"/>
    <a:srgbClr val="FFEB95"/>
    <a:srgbClr val="472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4660"/>
  </p:normalViewPr>
  <p:slideViewPr>
    <p:cSldViewPr snapToGrid="0" showGuides="1">
      <p:cViewPr varScale="1">
        <p:scale>
          <a:sx n="117" d="100"/>
          <a:sy n="117" d="100"/>
        </p:scale>
        <p:origin x="734" y="115"/>
      </p:cViewPr>
      <p:guideLst>
        <p:guide orient="horz" pos="681"/>
        <p:guide pos="3802"/>
      </p:guideLst>
    </p:cSldViewPr>
  </p:slideViewPr>
  <p:notesTextViewPr>
    <p:cViewPr>
      <p:scale>
        <a:sx n="1" d="1"/>
        <a:sy n="1" d="1"/>
      </p:scale>
      <p:origin x="0" y="0"/>
    </p:cViewPr>
  </p:notesTextViewPr>
  <p:sorterViewPr>
    <p:cViewPr>
      <p:scale>
        <a:sx n="139" d="100"/>
        <a:sy n="139"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gs" Target="tags/tag91.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772B8-DFA0-42D4-BB56-C041186E9AE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8E786-4216-45F2-862D-D7FBD8328B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在给出抽象例子后紧接着</a:t>
            </a:r>
            <a:r>
              <a:rPr lang="zh-CN" altLang="en-US" dirty="0"/>
              <a:t>抛出问题</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解答疑惑，并让被授课对象回顾之前的形象</a:t>
            </a:r>
            <a:r>
              <a:rPr lang="zh-CN" altLang="en-US" dirty="0"/>
              <a:t>模型</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在一定的基础上指出，两路径更深层次的运用，引导他们去思考寻找路径的</a:t>
            </a:r>
            <a:r>
              <a:rPr lang="zh-CN" altLang="en-US" dirty="0"/>
              <a:t>其他用法</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剖析代码，若觉得仍难以清楚讲述这里的较复杂路径，可以选择跳过，这部分内容属于是拓展</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剖析代码，若觉得仍难以清楚讲述这里的较复杂路径，可以选择跳过，这部分内容属于是拓展内容</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剖析代码，若觉得仍难以清楚讲述这里的较复杂路径，可以选择跳过，这部分内容属于是拓展内容</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引发被授课对象对绝对路径的缺点的思考，接着引出替换原始绝对路径的</a:t>
            </a:r>
            <a:r>
              <a:rPr lang="zh-CN" altLang="en-US" dirty="0"/>
              <a:t>做法</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引发被授课对象对绝对路径的缺点的思考，接着引出替换原始绝对路径的做法</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在讲述完路径内容后接着来到模块的概念认知，这里说明模块的一般</a:t>
            </a:r>
            <a:r>
              <a:rPr lang="zh-CN" altLang="en-US" dirty="0"/>
              <a:t>分类</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从形象到抽象，以形象辅佐抽象的</a:t>
            </a:r>
            <a:r>
              <a:rPr lang="zh-CN" altLang="en-US" dirty="0"/>
              <a:t>理解</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这里通过阐述制作个人日记系统的价值所在，以引起被授课对象</a:t>
            </a:r>
            <a:r>
              <a:rPr lang="zh-CN" altLang="en-US" dirty="0"/>
              <a:t>对新课程的</a:t>
            </a:r>
            <a:r>
              <a:rPr lang="zh-CN" altLang="en-US" dirty="0"/>
              <a:t>兴趣，</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讲述模块的导入，这部分内容比较简单，可以讲快一</a:t>
            </a:r>
            <a:r>
              <a:rPr lang="zh-CN" altLang="en-US" dirty="0"/>
              <a:t>点</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讲述其他分类模块与刚才说所讲分类模块的共性，下面再引出</a:t>
            </a:r>
            <a:r>
              <a:rPr lang="zh-CN" altLang="en-US" dirty="0"/>
              <a:t>差异</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注意讲述</a:t>
            </a:r>
            <a:r>
              <a:rPr lang="en-US" altLang="zh-CN" dirty="0"/>
              <a:t>from</a:t>
            </a:r>
            <a:r>
              <a:rPr lang="zh-CN" altLang="en-US" dirty="0"/>
              <a:t>的差距，不要求深入理解，记住该形式</a:t>
            </a:r>
            <a:r>
              <a:rPr lang="zh-CN" altLang="en-US" dirty="0"/>
              <a:t>即可</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来到</a:t>
            </a:r>
            <a:r>
              <a:rPr lang="en-US" altLang="zh-CN" dirty="0"/>
              <a:t>with</a:t>
            </a:r>
            <a:r>
              <a:rPr lang="zh-CN" altLang="en-US" dirty="0"/>
              <a:t>语句的讲解，给出一个经典的例子，指出一般的文件调用的形式，并借此说明</a:t>
            </a:r>
            <a:r>
              <a:rPr lang="en-US" altLang="zh-CN" dirty="0"/>
              <a:t>with</a:t>
            </a:r>
            <a:r>
              <a:rPr lang="zh-CN" altLang="en-US" dirty="0"/>
              <a:t>语句二点方便</a:t>
            </a:r>
            <a:r>
              <a:rPr lang="zh-CN" altLang="en-US" dirty="0"/>
              <a:t>之处</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继续用刚才的例子辅助</a:t>
            </a:r>
            <a:r>
              <a:rPr lang="zh-CN" altLang="en-US" dirty="0"/>
              <a:t>理解</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指出较可能不明白的地方，引导他们对编码这一概念的理解，若是时间充裕，可考虑用做游戏的方式来辅助孩子理解，不然，可以选择跳过，该知识点的详细讲述对整个项目的制作影响</a:t>
            </a:r>
            <a:r>
              <a:rPr lang="zh-CN" altLang="en-US" dirty="0"/>
              <a:t>不大</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若是时间充裕，可考虑用做游戏的方式来辅助孩子理解，不然，可以选择跳过，该知识点的详细讲述对整个项目的制作影响不大</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若是时间充裕，可考虑用做游戏的方式来辅助孩子理解，不然，可以选择跳过，该知识点的详细讲述对整个项目的制作影响不大</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若是时间充裕，可考虑用做游戏的方式来辅助孩子理解，不然，可以选择跳过，该知识点的详细讲述对整个项目的制作影响不大，又或者可以借此活跃下气氛，只用一组翻译表，尽量</a:t>
            </a:r>
            <a:r>
              <a:rPr lang="zh-CN" altLang="en-US" dirty="0">
                <a:sym typeface="+mn-ea"/>
              </a:rPr>
              <a:t>节省时间</a:t>
            </a:r>
            <a:endParaRPr lang="zh-CN" altLang="en-US" dirty="0">
              <a:sym typeface="+mn-ea"/>
            </a:endParaRPr>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若是时间充裕，可考虑用做游戏的方式来辅助孩子理解，不然，可以选择跳过，该知识点的详细讲述对整个项目的制作影响不大，又或者可以借此活跃下气氛，只用一组翻译表，尽量节省时间</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在开始新课程之前，对之前所涉及的一些重要的知识点做一个前情回顾，指出这个知识点还会在我们接下来的课程中使用到，要注意牢记和运用，这里可以参杂些有关异常的知识点，回顾</a:t>
            </a:r>
            <a:r>
              <a:rPr lang="zh-CN" altLang="en-US" dirty="0"/>
              <a:t>其作用</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得出结论</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开始对一些重要函数做</a:t>
            </a:r>
            <a:r>
              <a:rPr lang="zh-CN" altLang="en-US" dirty="0"/>
              <a:t>讲解</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先总览一下</a:t>
            </a:r>
            <a:r>
              <a:rPr lang="zh-CN" altLang="en-US" dirty="0"/>
              <a:t>代码</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再借代码中的路径部分带孩子回顾一下，并指明重要路径的</a:t>
            </a:r>
            <a:r>
              <a:rPr lang="zh-CN" altLang="en-US" dirty="0"/>
              <a:t>作用</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顺带讲一下</a:t>
            </a:r>
            <a:r>
              <a:rPr lang="en-US" altLang="zh-CN" dirty="0"/>
              <a:t>jsom</a:t>
            </a:r>
            <a:r>
              <a:rPr lang="zh-CN" altLang="en-US" dirty="0"/>
              <a:t>模块，回顾导入的方法，解释他出现在这里的作用，同时也可以拓展性的讲讲</a:t>
            </a:r>
            <a:r>
              <a:rPr lang="en-US" altLang="zh-CN" dirty="0"/>
              <a:t>json</a:t>
            </a:r>
            <a:r>
              <a:rPr lang="zh-CN" altLang="en-US" dirty="0"/>
              <a:t>模块的其他作用，引起孩子们的认知欲望，</a:t>
            </a:r>
            <a:r>
              <a:rPr lang="en-US" altLang="zh-CN" dirty="0"/>
              <a:t>ensure_ascii</a:t>
            </a:r>
            <a:r>
              <a:rPr lang="zh-CN" altLang="en-US" dirty="0"/>
              <a:t>则可以选择性地进行讲述，主要突出他有着让我们能再文件中看到正常的中文，而不是一堆</a:t>
            </a:r>
            <a:r>
              <a:rPr lang="zh-CN" altLang="en-US" dirty="0"/>
              <a:t>乱码</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可以稍稍回顾字典的内容，也可以借此图再回顾一下</a:t>
            </a:r>
            <a:r>
              <a:rPr lang="en-US" altLang="zh-CN" dirty="0"/>
              <a:t>with</a:t>
            </a:r>
            <a:r>
              <a:rPr lang="zh-CN" altLang="en-US" dirty="0"/>
              <a:t>语句，不过这里主要是讲解两个比较重要的参数</a:t>
            </a:r>
            <a:r>
              <a:rPr lang="zh-CN" altLang="en-US" dirty="0"/>
              <a:t>为主</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讲述一下常用的用来判断文件是否存在的方法，讲解我们是怎么通过他来获取数据的，首先明确路径，做有无数据的判断，用</a:t>
            </a:r>
            <a:r>
              <a:rPr lang="en-US" altLang="zh-CN" dirty="0"/>
              <a:t>json</a:t>
            </a:r>
            <a:r>
              <a:rPr lang="zh-CN" altLang="en-US" dirty="0"/>
              <a:t>模块加载数据，最后</a:t>
            </a:r>
            <a:r>
              <a:rPr lang="en-US" altLang="zh-CN" dirty="0"/>
              <a:t>return</a:t>
            </a:r>
            <a:endParaRPr lang="en-US" altLang="zh-CN"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讲述一下常用的用来判断文件是否存在的方法，讲解我们是怎么通过他来获取数据的，首先明确路径，做有无数据的判断，用</a:t>
            </a:r>
            <a:r>
              <a:rPr lang="en-US" altLang="zh-CN" dirty="0">
                <a:sym typeface="+mn-ea"/>
              </a:rPr>
              <a:t>json</a:t>
            </a:r>
            <a:r>
              <a:rPr lang="zh-CN" altLang="en-US" dirty="0">
                <a:sym typeface="+mn-ea"/>
              </a:rPr>
              <a:t>模块加载数据，最后</a:t>
            </a:r>
            <a:r>
              <a:rPr lang="en-US" altLang="zh-CN" dirty="0">
                <a:sym typeface="+mn-ea"/>
              </a:rPr>
              <a:t>return</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在讲完重要的两个与文件操作新内容相关的函数后，开始整个项目</a:t>
            </a:r>
            <a:r>
              <a:rPr lang="zh-CN" altLang="en-US" dirty="0"/>
              <a:t>的制作</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讲述本课程的三个</a:t>
            </a:r>
            <a:r>
              <a:rPr lang="zh-CN" altLang="en-US" dirty="0"/>
              <a:t>部分</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刚刚讲解的两个函数所在的位置的展示，可以借此回顾刚刚所讲的函数内容，讲下</a:t>
            </a:r>
            <a:r>
              <a:rPr lang="en-US" altLang="zh-CN" dirty="0"/>
              <a:t>DB</a:t>
            </a:r>
            <a:r>
              <a:rPr lang="zh-CN" altLang="en-US" dirty="0"/>
              <a:t>的数据处理文件目录的含义，他包括了对文件的处理的的</a:t>
            </a:r>
            <a:r>
              <a:rPr lang="en-US" altLang="zh-CN" dirty="0"/>
              <a:t>py</a:t>
            </a:r>
            <a:r>
              <a:rPr lang="zh-CN" altLang="en-US" dirty="0"/>
              <a:t>文件，和用户的信息存储目录，以及用户的信息备份</a:t>
            </a:r>
            <a:r>
              <a:rPr lang="zh-CN" altLang="en-US" dirty="0"/>
              <a:t>目录</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指出我们刚刚所学的</a:t>
            </a:r>
            <a:r>
              <a:rPr lang="en-US" altLang="zh-CN" dirty="0"/>
              <a:t>get_data</a:t>
            </a:r>
            <a:r>
              <a:rPr lang="zh-CN" altLang="en-US" dirty="0"/>
              <a:t>函数在这里的运用，其外的内容由于是学过的，可粗略</a:t>
            </a:r>
            <a:r>
              <a:rPr lang="zh-CN" altLang="en-US" dirty="0"/>
              <a:t>带过</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指出我们刚刚所学的</a:t>
            </a:r>
            <a:r>
              <a:rPr lang="en-US" altLang="zh-CN" dirty="0">
                <a:sym typeface="+mn-ea"/>
              </a:rPr>
              <a:t>get_data</a:t>
            </a:r>
            <a:r>
              <a:rPr lang="zh-CN" altLang="en-US" dirty="0">
                <a:sym typeface="+mn-ea"/>
              </a:rPr>
              <a:t>函数在这里的运用，其外的内容由于是学过的，可粗略带过</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稍微讲下文件的</a:t>
            </a:r>
            <a:r>
              <a:rPr lang="zh-CN" altLang="en-US" dirty="0"/>
              <a:t>导入</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展示一下实现登录功能的登录类，可以讲讲这里的注册函数，正常的输入，加上两次输入的密码是否一致的判断，</a:t>
            </a:r>
            <a:r>
              <a:rPr lang="en-US" altLang="zh-CN" dirty="0"/>
              <a:t>flag</a:t>
            </a:r>
            <a:r>
              <a:rPr lang="zh-CN" altLang="en-US" dirty="0"/>
              <a:t>用来判断用户是否存在，</a:t>
            </a:r>
            <a:r>
              <a:rPr lang="en-US" altLang="zh-CN" dirty="0"/>
              <a:t>msg</a:t>
            </a:r>
            <a:r>
              <a:rPr lang="zh-CN" altLang="en-US" dirty="0"/>
              <a:t>则是输出判断信息的，若不理解，且时间充裕，则可以回到</a:t>
            </a:r>
            <a:r>
              <a:rPr lang="en-US" altLang="zh-CN" dirty="0"/>
              <a:t>api</a:t>
            </a:r>
            <a:r>
              <a:rPr lang="zh-CN" altLang="en-US" dirty="0"/>
              <a:t>那翻看</a:t>
            </a:r>
            <a:r>
              <a:rPr lang="en-US" altLang="zh-CN" dirty="0"/>
              <a:t>return</a:t>
            </a:r>
            <a:r>
              <a:rPr lang="zh-CN" altLang="en-US" dirty="0"/>
              <a:t>返回</a:t>
            </a:r>
            <a:r>
              <a:rPr lang="zh-CN" altLang="en-US" dirty="0"/>
              <a:t>的参数</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这里是登陆类的登录函数，可以将其类比注册</a:t>
            </a:r>
            <a:r>
              <a:rPr lang="zh-CN" altLang="en-US" dirty="0"/>
              <a:t>函数来理解</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正片开始，可以让孩子们留意一下在程序里获取时间的方法，这里的</a:t>
            </a:r>
            <a:r>
              <a:rPr lang="en-US" altLang="zh-CN" dirty="0"/>
              <a:t>da</a:t>
            </a:r>
            <a:r>
              <a:rPr lang="zh-CN" altLang="en-US" dirty="0"/>
              <a:t>是</a:t>
            </a:r>
            <a:r>
              <a:rPr lang="en-US" altLang="zh-CN" dirty="0"/>
              <a:t>datetime</a:t>
            </a:r>
            <a:r>
              <a:rPr lang="zh-CN" altLang="en-US" dirty="0"/>
              <a:t>的</a:t>
            </a:r>
            <a:r>
              <a:rPr lang="zh-CN" altLang="en-US" dirty="0"/>
              <a:t>简写</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讲述写入功能，与本节课的内容相关性不大，可简略概述，即在我们输入文本，在文本结束后加上一个</a:t>
            </a:r>
            <a:r>
              <a:rPr lang="en-US" altLang="zh-CN" dirty="0"/>
              <a:t>*</a:t>
            </a:r>
            <a:r>
              <a:rPr lang="zh-CN" altLang="en-US" dirty="0"/>
              <a:t>号，就可以结束输入，并把我们的日记内容，用我们写的</a:t>
            </a:r>
            <a:r>
              <a:rPr lang="en-US" altLang="zh-CN" dirty="0"/>
              <a:t>save_data</a:t>
            </a:r>
            <a:r>
              <a:rPr lang="zh-CN" altLang="en-US" dirty="0"/>
              <a:t>函数来实现，这里的</a:t>
            </a:r>
            <a:r>
              <a:rPr lang="en-US" altLang="zh-CN" dirty="0"/>
              <a:t>save_data</a:t>
            </a:r>
            <a:r>
              <a:rPr lang="zh-CN" altLang="en-US" dirty="0"/>
              <a:t>函数要输入我们的用户信息存储目录的地址做参数，</a:t>
            </a:r>
            <a:r>
              <a:rPr lang="en-US" altLang="zh-CN" dirty="0"/>
              <a:t>user_data</a:t>
            </a:r>
            <a:r>
              <a:rPr lang="zh-CN" altLang="en-US" dirty="0"/>
              <a:t>是一个存储用户信息的字典，其中</a:t>
            </a:r>
            <a:r>
              <a:rPr lang="en-US" altLang="zh-CN" dirty="0"/>
              <a:t>content</a:t>
            </a:r>
            <a:r>
              <a:rPr lang="zh-CN" altLang="en-US" dirty="0"/>
              <a:t>键对应的数据是一个字典，其中的键为日记</a:t>
            </a:r>
            <a:r>
              <a:rPr lang="zh-CN" altLang="en-US" dirty="0"/>
              <a:t>标题</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读取函数较为简单，可简略</a:t>
            </a:r>
            <a:r>
              <a:rPr lang="zh-CN" altLang="en-US" dirty="0"/>
              <a:t>概述</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两个比较简单的备份与修复功能的</a:t>
            </a:r>
            <a:r>
              <a:rPr lang="zh-CN" altLang="en-US" dirty="0"/>
              <a:t>实现</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最后来到运行模块，含先前的知识点较多，可选择性的</a:t>
            </a:r>
            <a:r>
              <a:rPr lang="zh-CN" altLang="en-US" dirty="0"/>
              <a:t>简述</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补充</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最后的一个文件</a:t>
            </a:r>
            <a:r>
              <a:rPr lang="en-US" altLang="zh-CN" dirty="0"/>
              <a:t>!!</a:t>
            </a:r>
            <a:r>
              <a:rPr lang="zh-CN" altLang="en-US" dirty="0"/>
              <a:t>前面应该已经讲过类似内容，</a:t>
            </a:r>
            <a:r>
              <a:rPr lang="zh-CN" altLang="en-US" dirty="0"/>
              <a:t>可带过</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讲讲总的文件布局，讲述各个文件</a:t>
            </a:r>
            <a:r>
              <a:rPr lang="zh-CN" altLang="en-US" dirty="0"/>
              <a:t>的作用</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讲讲总的文件布局，讲述各个文件的作用</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动手环节的过</a:t>
            </a:r>
            <a:r>
              <a:rPr lang="zh-CN" altLang="en-US" dirty="0"/>
              <a:t>渡</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回顾上节课的</a:t>
            </a:r>
            <a:r>
              <a:rPr lang="zh-CN" altLang="en-US" dirty="0"/>
              <a:t>异常处理操作</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提供</a:t>
            </a:r>
            <a:r>
              <a:rPr lang="zh-CN" altLang="en-US" dirty="0"/>
              <a:t>解法</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挑战</a:t>
            </a:r>
            <a:r>
              <a:rPr lang="zh-CN" altLang="en-US" dirty="0"/>
              <a:t>写一个函数</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这里通过引入生动的例子来向被授课对象讲明白文件路径和文件位置的概念，让文件的概念在他们脑海中具象化，这里给出形象的路径，用与类比随后在代码中出现的抽象</a:t>
            </a:r>
            <a:r>
              <a:rPr lang="zh-CN" altLang="en-US" dirty="0"/>
              <a:t>路径</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引导孩子去发挥想象力来写出属于自己的</a:t>
            </a:r>
            <a:r>
              <a:rPr lang="zh-CN" altLang="en-US" dirty="0"/>
              <a:t>个人日记系统</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回顾下本节课学到的</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在场景建设完后，从路径的其一绝对路径开始讲起，绝对路径要强调出其绑定根目录的特性，以及其一般情况下较为冗长的缺点，使其与相对路径的对比变得更加明显</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承接绝对路径，开始有对比性的讲述相对路径的概念，考虑到可能会有些理解上的问题，可以看情况在原场景的基础上新添几个例子</a:t>
            </a:r>
            <a:r>
              <a:rPr lang="zh-CN" altLang="en-US" dirty="0"/>
              <a:t>说明</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这里是形象转抽象的</a:t>
            </a:r>
            <a:r>
              <a:rPr lang="zh-CN" altLang="en-US" dirty="0"/>
              <a:t>转折点</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3" name="矩形 12"/>
          <p:cNvSpPr/>
          <p:nvPr userDrawn="1"/>
        </p:nvSpPr>
        <p:spPr>
          <a:xfrm>
            <a:off x="8712796" y="4533563"/>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285750" y="85725"/>
            <a:ext cx="11610975" cy="6686550"/>
          </a:xfrm>
          <a:prstGeom prst="rect">
            <a:avLst/>
          </a:prstGeom>
        </p:spPr>
      </p:pic>
      <p:pic>
        <p:nvPicPr>
          <p:cNvPr id="7" name="图片 6"/>
          <p:cNvPicPr>
            <a:picLocks noChangeAspect="1"/>
          </p:cNvPicPr>
          <p:nvPr userDrawn="1"/>
        </p:nvPicPr>
        <p:blipFill>
          <a:blip r:embed="rId3"/>
          <a:stretch>
            <a:fillRect/>
          </a:stretch>
        </p:blipFill>
        <p:spPr>
          <a:xfrm>
            <a:off x="11493653" y="935520"/>
            <a:ext cx="1054699" cy="4986960"/>
          </a:xfrm>
          <a:prstGeom prst="rect">
            <a:avLst/>
          </a:prstGeom>
        </p:spPr>
      </p:pic>
      <p:pic>
        <p:nvPicPr>
          <p:cNvPr id="8" name="图片 7"/>
          <p:cNvPicPr>
            <a:picLocks noChangeAspect="1"/>
          </p:cNvPicPr>
          <p:nvPr userDrawn="1"/>
        </p:nvPicPr>
        <p:blipFill>
          <a:blip r:embed="rId4" cstate="screen"/>
          <a:stretch>
            <a:fillRect/>
          </a:stretch>
        </p:blipFill>
        <p:spPr>
          <a:xfrm>
            <a:off x="483697" y="5566146"/>
            <a:ext cx="1860677" cy="1378473"/>
          </a:xfrm>
          <a:prstGeom prst="rect">
            <a:avLst/>
          </a:prstGeom>
        </p:spPr>
      </p:pic>
      <p:pic>
        <p:nvPicPr>
          <p:cNvPr id="9" name="图片 8"/>
          <p:cNvPicPr>
            <a:picLocks noChangeAspect="1"/>
          </p:cNvPicPr>
          <p:nvPr userDrawn="1"/>
        </p:nvPicPr>
        <p:blipFill>
          <a:blip r:embed="rId5" cstate="screen"/>
          <a:stretch>
            <a:fillRect/>
          </a:stretch>
        </p:blipFill>
        <p:spPr>
          <a:xfrm>
            <a:off x="9715500" y="5540995"/>
            <a:ext cx="1918638" cy="14287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BF812B-C032-45E8-ABE9-CC3D372FA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F4E1D-8AC2-401E-B33A-12C05253EA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3" Type="http://schemas.openxmlformats.org/officeDocument/2006/relationships/image" Target="../media/image7.png"/><Relationship Id="rId21" Type="http://schemas.openxmlformats.org/officeDocument/2006/relationships/notesSlide" Target="../notesSlides/notesSlide1.xml"/><Relationship Id="rId20" Type="http://schemas.openxmlformats.org/officeDocument/2006/relationships/slideLayout" Target="../slideLayouts/slideLayout2.xml"/><Relationship Id="rId2" Type="http://schemas.openxmlformats.org/officeDocument/2006/relationships/image" Target="../media/image6.png"/><Relationship Id="rId19" Type="http://schemas.openxmlformats.org/officeDocument/2006/relationships/image" Target="../media/image22.jpeg"/><Relationship Id="rId18" Type="http://schemas.openxmlformats.org/officeDocument/2006/relationships/image" Target="../media/image21.jpeg"/><Relationship Id="rId17" Type="http://schemas.openxmlformats.org/officeDocument/2006/relationships/image" Target="../media/image20.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image" Target="../media/image43.GIF"/><Relationship Id="rId3"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37.png"/><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image" Target="../media/image35.png"/><Relationship Id="rId4" Type="http://schemas.openxmlformats.org/officeDocument/2006/relationships/tags" Target="../tags/tag13.xml"/><Relationship Id="rId3" Type="http://schemas.openxmlformats.org/officeDocument/2006/relationships/image" Target="../media/image33.png"/><Relationship Id="rId2" Type="http://schemas.openxmlformats.org/officeDocument/2006/relationships/image" Target="../media/image24.png"/><Relationship Id="rId12" Type="http://schemas.openxmlformats.org/officeDocument/2006/relationships/notesSlide" Target="../notesSlides/notesSlide11.xml"/><Relationship Id="rId11" Type="http://schemas.openxmlformats.org/officeDocument/2006/relationships/slideLayout" Target="../slideLayouts/slideLayout6.xml"/><Relationship Id="rId10" Type="http://schemas.openxmlformats.org/officeDocument/2006/relationships/image" Target="../media/image44.jpe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image" Target="../media/image46.jpeg"/><Relationship Id="rId3" Type="http://schemas.openxmlformats.org/officeDocument/2006/relationships/image" Target="../media/image45.png"/><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jpeg"/><Relationship Id="rId3" Type="http://schemas.openxmlformats.org/officeDocument/2006/relationships/image" Target="../media/image45.png"/><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45.png"/><Relationship Id="rId4" Type="http://schemas.openxmlformats.org/officeDocument/2006/relationships/tags" Target="../tags/tag18.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6.xml"/><Relationship Id="rId5" Type="http://schemas.openxmlformats.org/officeDocument/2006/relationships/image" Target="../media/image47.jpeg"/><Relationship Id="rId4" Type="http://schemas.openxmlformats.org/officeDocument/2006/relationships/image" Target="../media/image45.png"/><Relationship Id="rId3" Type="http://schemas.openxmlformats.org/officeDocument/2006/relationships/tags" Target="../tags/tag19.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9.jpeg"/><Relationship Id="rId7" Type="http://schemas.openxmlformats.org/officeDocument/2006/relationships/image" Target="../media/image51.svg"/><Relationship Id="rId6" Type="http://schemas.openxmlformats.org/officeDocument/2006/relationships/image" Target="../media/image50.png"/><Relationship Id="rId5" Type="http://schemas.openxmlformats.org/officeDocument/2006/relationships/tags" Target="../tags/tag21.xml"/><Relationship Id="rId4" Type="http://schemas.openxmlformats.org/officeDocument/2006/relationships/image" Target="../media/image45.png"/><Relationship Id="rId3" Type="http://schemas.openxmlformats.org/officeDocument/2006/relationships/tags" Target="../tags/tag20.xml"/><Relationship Id="rId2" Type="http://schemas.openxmlformats.org/officeDocument/2006/relationships/image" Target="../media/image24.png"/><Relationship Id="rId10" Type="http://schemas.openxmlformats.org/officeDocument/2006/relationships/notesSlide" Target="../notesSlides/notesSlide16.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6.xml"/><Relationship Id="rId5" Type="http://schemas.openxmlformats.org/officeDocument/2006/relationships/image" Target="../media/image52.jpeg"/><Relationship Id="rId4" Type="http://schemas.openxmlformats.org/officeDocument/2006/relationships/image" Target="../media/image45.png"/><Relationship Id="rId3" Type="http://schemas.openxmlformats.org/officeDocument/2006/relationships/tags" Target="../tags/tag22.xml"/><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tags" Target="../tags/tag23.xml"/><Relationship Id="rId4" Type="http://schemas.openxmlformats.org/officeDocument/2006/relationships/image" Target="../media/image54.svg"/><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6.xml"/><Relationship Id="rId5" Type="http://schemas.openxmlformats.org/officeDocument/2006/relationships/image" Target="../media/image56.GIF"/><Relationship Id="rId4" Type="http://schemas.openxmlformats.org/officeDocument/2006/relationships/image" Target="../media/image54.svg"/><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image" Target="../media/image25.jpeg"/><Relationship Id="rId3" Type="http://schemas.openxmlformats.org/officeDocument/2006/relationships/tags" Target="../tags/tag1.xml"/><Relationship Id="rId2" Type="http://schemas.openxmlformats.org/officeDocument/2006/relationships/image" Target="../media/image24.png"/><Relationship Id="rId1" Type="http://schemas.openxmlformats.org/officeDocument/2006/relationships/image" Target="../media/image23.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jpe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tags" Target="../tags/tag25.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6.jpeg"/></Relationships>
</file>

<file path=ppt/slides/_rels/slide22.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24.png"/><Relationship Id="rId2" Type="http://schemas.openxmlformats.org/officeDocument/2006/relationships/image" Target="../media/image23.png"/><Relationship Id="rId15" Type="http://schemas.openxmlformats.org/officeDocument/2006/relationships/notesSlide" Target="../notesSlides/notesSlide22.xml"/><Relationship Id="rId14" Type="http://schemas.openxmlformats.org/officeDocument/2006/relationships/slideLayout" Target="../slideLayouts/slideLayout6.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6.xml"/><Relationship Id="rId3" Type="http://schemas.openxmlformats.org/officeDocument/2006/relationships/image" Target="../media/image39.jpe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35.xml"/><Relationship Id="rId10" Type="http://schemas.openxmlformats.org/officeDocument/2006/relationships/notesSlide" Target="../notesSlides/notesSlide24.xml"/><Relationship Id="rId1" Type="http://schemas.openxmlformats.org/officeDocument/2006/relationships/tags" Target="../tags/tag34.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3.GIF"/><Relationship Id="rId3" Type="http://schemas.openxmlformats.org/officeDocument/2006/relationships/image" Target="../media/image65.png"/><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6.xml"/><Relationship Id="rId4" Type="http://schemas.openxmlformats.org/officeDocument/2006/relationships/image" Target="../media/image6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56.GIF"/></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image" Target="../media/image26.jpeg"/><Relationship Id="rId2" Type="http://schemas.openxmlformats.org/officeDocument/2006/relationships/image" Target="../media/image24.png"/><Relationship Id="rId1"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tags" Target="../tags/tag39.xml"/><Relationship Id="rId4" Type="http://schemas.openxmlformats.org/officeDocument/2006/relationships/image" Target="../media/image62.jpeg"/><Relationship Id="rId3" Type="http://schemas.openxmlformats.org/officeDocument/2006/relationships/tags" Target="../tags/tag38.xml"/><Relationship Id="rId2" Type="http://schemas.openxmlformats.org/officeDocument/2006/relationships/image" Target="../media/image24.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0.png"/><Relationship Id="rId7" Type="http://schemas.openxmlformats.org/officeDocument/2006/relationships/image" Target="../media/image32.png"/><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5" Type="http://schemas.openxmlformats.org/officeDocument/2006/relationships/notesSlide" Target="../notesSlides/notesSlide31.xml"/><Relationship Id="rId14" Type="http://schemas.openxmlformats.org/officeDocument/2006/relationships/slideLayout" Target="../slideLayouts/slideLayout2.xml"/><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6.xml"/><Relationship Id="rId4" Type="http://schemas.openxmlformats.org/officeDocument/2006/relationships/image" Target="../media/image66.png"/><Relationship Id="rId3" Type="http://schemas.openxmlformats.org/officeDocument/2006/relationships/tags" Target="../tags/tag40.xml"/><Relationship Id="rId2" Type="http://schemas.openxmlformats.org/officeDocument/2006/relationships/image" Target="../media/image24.png"/><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67.png"/><Relationship Id="rId1" Type="http://schemas.openxmlformats.org/officeDocument/2006/relationships/tags" Target="../tags/tag41.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tags" Target="../tags/tag4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67.png"/><Relationship Id="rId1" Type="http://schemas.openxmlformats.org/officeDocument/2006/relationships/tags" Target="../tags/tag42.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tags" Target="../tags/tag45.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67.png"/><Relationship Id="rId1" Type="http://schemas.openxmlformats.org/officeDocument/2006/relationships/tags" Target="../tags/tag44.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tags" Target="../tags/tag47.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67.png"/><Relationship Id="rId1" Type="http://schemas.openxmlformats.org/officeDocument/2006/relationships/tags" Target="../tags/tag46.xml"/></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69.png"/><Relationship Id="rId1" Type="http://schemas.openxmlformats.org/officeDocument/2006/relationships/tags" Target="../tags/tag48.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69.png"/><Relationship Id="rId1" Type="http://schemas.openxmlformats.org/officeDocument/2006/relationships/tags" Target="../tags/tag49.xml"/></Relationships>
</file>

<file path=ppt/slides/_rels/slide39.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71.png"/><Relationship Id="rId2" Type="http://schemas.openxmlformats.org/officeDocument/2006/relationships/tags" Target="../tags/tag50.xml"/><Relationship Id="rId12" Type="http://schemas.openxmlformats.org/officeDocument/2006/relationships/notesSlide" Target="../notesSlides/notesSlide39.xml"/><Relationship Id="rId11" Type="http://schemas.openxmlformats.org/officeDocument/2006/relationships/slideLayout" Target="../slideLayouts/slideLayout6.xml"/><Relationship Id="rId10" Type="http://schemas.openxmlformats.org/officeDocument/2006/relationships/tags" Target="../tags/tag57.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9.png"/><Relationship Id="rId5" Type="http://schemas.openxmlformats.org/officeDocument/2006/relationships/image" Target="../media/image28.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image" Target="../media/image27.png"/></Relationships>
</file>

<file path=ppt/slides/_rels/slide40.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32.png"/><Relationship Id="rId7" Type="http://schemas.openxmlformats.org/officeDocument/2006/relationships/image" Target="../media/image24.png"/><Relationship Id="rId6" Type="http://schemas.openxmlformats.org/officeDocument/2006/relationships/image" Target="../media/image31.png"/><Relationship Id="rId5" Type="http://schemas.openxmlformats.org/officeDocument/2006/relationships/tags" Target="../tags/tag58.xml"/><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6" Type="http://schemas.openxmlformats.org/officeDocument/2006/relationships/notesSlide" Target="../notesSlides/notesSlide40.xml"/><Relationship Id="rId15" Type="http://schemas.openxmlformats.org/officeDocument/2006/relationships/slideLayout" Target="../slideLayouts/slideLayout2.xml"/><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image" Target="../media/image12.png"/><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6.xml"/><Relationship Id="rId7" Type="http://schemas.openxmlformats.org/officeDocument/2006/relationships/image" Target="../media/image73.jpeg"/><Relationship Id="rId6" Type="http://schemas.openxmlformats.org/officeDocument/2006/relationships/image" Target="../media/image68.png"/><Relationship Id="rId5" Type="http://schemas.openxmlformats.org/officeDocument/2006/relationships/tags" Target="../tags/tag60.xml"/><Relationship Id="rId4" Type="http://schemas.openxmlformats.org/officeDocument/2006/relationships/image" Target="../media/image72.png"/><Relationship Id="rId3" Type="http://schemas.openxmlformats.org/officeDocument/2006/relationships/tags" Target="../tags/tag59.xml"/><Relationship Id="rId2" Type="http://schemas.openxmlformats.org/officeDocument/2006/relationships/image" Target="../media/image24.png"/><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63.xml"/><Relationship Id="rId7" Type="http://schemas.openxmlformats.org/officeDocument/2006/relationships/image" Target="../media/image39.jpeg"/><Relationship Id="rId6" Type="http://schemas.openxmlformats.org/officeDocument/2006/relationships/tags" Target="../tags/tag62.xml"/><Relationship Id="rId5" Type="http://schemas.openxmlformats.org/officeDocument/2006/relationships/image" Target="../media/image75.png"/><Relationship Id="rId4" Type="http://schemas.openxmlformats.org/officeDocument/2006/relationships/tags" Target="../tags/tag61.xml"/><Relationship Id="rId3" Type="http://schemas.openxmlformats.org/officeDocument/2006/relationships/image" Target="../media/image74.png"/><Relationship Id="rId2" Type="http://schemas.openxmlformats.org/officeDocument/2006/relationships/image" Target="../media/image24.png"/><Relationship Id="rId12" Type="http://schemas.openxmlformats.org/officeDocument/2006/relationships/notesSlide" Target="../notesSlides/notesSlide42.xml"/><Relationship Id="rId11" Type="http://schemas.openxmlformats.org/officeDocument/2006/relationships/slideLayout" Target="../slideLayouts/slideLayout6.xml"/><Relationship Id="rId10" Type="http://schemas.openxmlformats.org/officeDocument/2006/relationships/image" Target="../media/image59.svg"/><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66.xml"/><Relationship Id="rId7" Type="http://schemas.openxmlformats.org/officeDocument/2006/relationships/image" Target="../media/image39.jpeg"/><Relationship Id="rId6" Type="http://schemas.openxmlformats.org/officeDocument/2006/relationships/tags" Target="../tags/tag65.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76.png"/><Relationship Id="rId2" Type="http://schemas.openxmlformats.org/officeDocument/2006/relationships/tags" Target="../tags/tag64.xml"/><Relationship Id="rId12" Type="http://schemas.openxmlformats.org/officeDocument/2006/relationships/notesSlide" Target="../notesSlides/notesSlide43.xml"/><Relationship Id="rId11" Type="http://schemas.openxmlformats.org/officeDocument/2006/relationships/slideLayout" Target="../slideLayouts/slideLayout6.xml"/><Relationship Id="rId10" Type="http://schemas.openxmlformats.org/officeDocument/2006/relationships/image" Target="../media/image59.svg"/><Relationship Id="rId1" Type="http://schemas.openxmlformats.org/officeDocument/2006/relationships/image" Target="../media/image74.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slideLayout" Target="../slideLayouts/slideLayout6.xml"/><Relationship Id="rId7" Type="http://schemas.openxmlformats.org/officeDocument/2006/relationships/image" Target="../media/image73.jpeg"/><Relationship Id="rId6" Type="http://schemas.openxmlformats.org/officeDocument/2006/relationships/tags" Target="../tags/tag68.xml"/><Relationship Id="rId5" Type="http://schemas.openxmlformats.org/officeDocument/2006/relationships/image" Target="../media/image79.png"/><Relationship Id="rId4" Type="http://schemas.openxmlformats.org/officeDocument/2006/relationships/tags" Target="../tags/tag67.xml"/><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slideLayout" Target="../slideLayouts/slideLayout6.xml"/><Relationship Id="rId7" Type="http://schemas.openxmlformats.org/officeDocument/2006/relationships/image" Target="../media/image39.jpeg"/><Relationship Id="rId6" Type="http://schemas.openxmlformats.org/officeDocument/2006/relationships/tags" Target="../tags/tag70.xml"/><Relationship Id="rId5" Type="http://schemas.openxmlformats.org/officeDocument/2006/relationships/image" Target="../media/image80.png"/><Relationship Id="rId4" Type="http://schemas.openxmlformats.org/officeDocument/2006/relationships/tags" Target="../tags/tag69.xml"/><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image" Target="../media/image23.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6.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tags" Target="../tags/tag71.xml"/><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image" Target="../media/image23.png"/></Relationships>
</file>

<file path=ppt/slides/_rels/slide48.xml.rels><?xml version="1.0" encoding="UTF-8" standalone="yes"?>
<Relationships xmlns="http://schemas.openxmlformats.org/package/2006/relationships"><Relationship Id="rId9" Type="http://schemas.openxmlformats.org/officeDocument/2006/relationships/notesSlide" Target="../notesSlides/notesSlide48.xml"/><Relationship Id="rId8" Type="http://schemas.openxmlformats.org/officeDocument/2006/relationships/slideLayout" Target="../slideLayouts/slideLayout6.xml"/><Relationship Id="rId7" Type="http://schemas.openxmlformats.org/officeDocument/2006/relationships/image" Target="../media/image73.jpeg"/><Relationship Id="rId6" Type="http://schemas.openxmlformats.org/officeDocument/2006/relationships/tags" Target="../tags/tag73.xml"/><Relationship Id="rId5" Type="http://schemas.openxmlformats.org/officeDocument/2006/relationships/image" Target="../media/image83.png"/><Relationship Id="rId4" Type="http://schemas.openxmlformats.org/officeDocument/2006/relationships/tags" Target="../tags/tag72.xml"/><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image" Target="../media/image23.png"/></Relationships>
</file>

<file path=ppt/slides/_rels/slide49.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6.xml"/><Relationship Id="rId7" Type="http://schemas.openxmlformats.org/officeDocument/2006/relationships/image" Target="../media/image57.jpeg"/><Relationship Id="rId6" Type="http://schemas.openxmlformats.org/officeDocument/2006/relationships/tags" Target="../tags/tag75.xml"/><Relationship Id="rId5" Type="http://schemas.openxmlformats.org/officeDocument/2006/relationships/image" Target="../media/image84.png"/><Relationship Id="rId4" Type="http://schemas.openxmlformats.org/officeDocument/2006/relationships/tags" Target="../tags/tag74.xml"/><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0.png"/><Relationship Id="rId7" Type="http://schemas.openxmlformats.org/officeDocument/2006/relationships/image" Target="../media/image32.png"/><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5" Type="http://schemas.openxmlformats.org/officeDocument/2006/relationships/notesSlide" Target="../notesSlides/notesSlide5.xml"/><Relationship Id="rId14" Type="http://schemas.openxmlformats.org/officeDocument/2006/relationships/slideLayout" Target="../slideLayouts/slideLayout2.xml"/><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image" Target="../media/image27.png"/></Relationships>
</file>

<file path=ppt/slides/_rels/slide50.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6.xml"/><Relationship Id="rId7" Type="http://schemas.openxmlformats.org/officeDocument/2006/relationships/image" Target="../media/image39.jpeg"/><Relationship Id="rId6" Type="http://schemas.openxmlformats.org/officeDocument/2006/relationships/tags" Target="../tags/tag77.xml"/><Relationship Id="rId5" Type="http://schemas.openxmlformats.org/officeDocument/2006/relationships/image" Target="../media/image85.png"/><Relationship Id="rId4" Type="http://schemas.openxmlformats.org/officeDocument/2006/relationships/tags" Target="../tags/tag76.xml"/><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86.png"/><Relationship Id="rId4" Type="http://schemas.openxmlformats.org/officeDocument/2006/relationships/tags" Target="../tags/tag78.xml"/><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tags" Target="../tags/tag79.xml"/><Relationship Id="rId3"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image" Target="../media/image23.png"/></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6.xml"/><Relationship Id="rId7" Type="http://schemas.openxmlformats.org/officeDocument/2006/relationships/image" Target="../media/image90.GIF"/><Relationship Id="rId6" Type="http://schemas.openxmlformats.org/officeDocument/2006/relationships/image" Target="../media/image89.png"/><Relationship Id="rId5" Type="http://schemas.openxmlformats.org/officeDocument/2006/relationships/tags" Target="../tags/tag81.xml"/><Relationship Id="rId4" Type="http://schemas.openxmlformats.org/officeDocument/2006/relationships/image" Target="../media/image88.png"/><Relationship Id="rId3" Type="http://schemas.openxmlformats.org/officeDocument/2006/relationships/tags" Target="../tags/tag80.xml"/><Relationship Id="rId2" Type="http://schemas.openxmlformats.org/officeDocument/2006/relationships/image" Target="../media/image24.png"/><Relationship Id="rId1" Type="http://schemas.openxmlformats.org/officeDocument/2006/relationships/image" Target="../media/image23.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tags" Target="../tags/tag83.xml"/><Relationship Id="rId4" Type="http://schemas.openxmlformats.org/officeDocument/2006/relationships/image" Target="../media/image91.png"/><Relationship Id="rId3" Type="http://schemas.openxmlformats.org/officeDocument/2006/relationships/tags" Target="../tags/tag82.xml"/><Relationship Id="rId2" Type="http://schemas.openxmlformats.org/officeDocument/2006/relationships/image" Target="../media/image24.png"/><Relationship Id="rId1" Type="http://schemas.openxmlformats.org/officeDocument/2006/relationships/image" Target="../media/image23.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6.xml"/><Relationship Id="rId4" Type="http://schemas.openxmlformats.org/officeDocument/2006/relationships/image" Target="../media/image91.png"/><Relationship Id="rId3" Type="http://schemas.openxmlformats.org/officeDocument/2006/relationships/tags" Target="../tags/tag84.xml"/><Relationship Id="rId2" Type="http://schemas.openxmlformats.org/officeDocument/2006/relationships/image" Target="../media/image24.png"/><Relationship Id="rId1" Type="http://schemas.openxmlformats.org/officeDocument/2006/relationships/image" Target="../media/image23.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6.xml"/><Relationship Id="rId4" Type="http://schemas.openxmlformats.org/officeDocument/2006/relationships/image" Target="../media/image66.png"/><Relationship Id="rId3" Type="http://schemas.openxmlformats.org/officeDocument/2006/relationships/tags" Target="../tags/tag85.xml"/><Relationship Id="rId2" Type="http://schemas.openxmlformats.org/officeDocument/2006/relationships/image" Target="../media/image24.png"/><Relationship Id="rId1" Type="http://schemas.openxmlformats.org/officeDocument/2006/relationships/image" Target="../media/image23.png"/></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57.xml"/><Relationship Id="rId7"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tags" Target="../tags/tag87.xml"/><Relationship Id="rId4" Type="http://schemas.openxmlformats.org/officeDocument/2006/relationships/image" Target="../media/image92.png"/><Relationship Id="rId3" Type="http://schemas.openxmlformats.org/officeDocument/2006/relationships/tags" Target="../tags/tag86.xml"/><Relationship Id="rId2" Type="http://schemas.openxmlformats.org/officeDocument/2006/relationships/image" Target="../media/image24.png"/><Relationship Id="rId1" Type="http://schemas.openxmlformats.org/officeDocument/2006/relationships/image" Target="../media/image23.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39.jpeg"/><Relationship Id="rId3" Type="http://schemas.openxmlformats.org/officeDocument/2006/relationships/tags" Target="../tags/tag88.xml"/><Relationship Id="rId2" Type="http://schemas.openxmlformats.org/officeDocument/2006/relationships/image" Target="../media/image24.png"/><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tags" Target="../tags/tag90.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66.png"/><Relationship Id="rId1" Type="http://schemas.openxmlformats.org/officeDocument/2006/relationships/tags" Target="../tags/tag89.xml"/></Relationships>
</file>

<file path=ppt/slides/_rels/slide6.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image" Target="../media/image36.svg"/><Relationship Id="rId6" Type="http://schemas.openxmlformats.org/officeDocument/2006/relationships/image" Target="../media/image35.png"/><Relationship Id="rId5" Type="http://schemas.openxmlformats.org/officeDocument/2006/relationships/tags" Target="../tags/tag2.xml"/><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24.png"/><Relationship Id="rId14" Type="http://schemas.openxmlformats.org/officeDocument/2006/relationships/notesSlide" Target="../notesSlides/notesSlide6.xml"/><Relationship Id="rId13" Type="http://schemas.openxmlformats.org/officeDocument/2006/relationships/slideLayout" Target="../slideLayouts/slideLayout6.xml"/><Relationship Id="rId12" Type="http://schemas.openxmlformats.org/officeDocument/2006/relationships/image" Target="../media/image39.jpeg"/><Relationship Id="rId11" Type="http://schemas.openxmlformats.org/officeDocument/2006/relationships/image" Target="../media/image38.svg"/><Relationship Id="rId10" Type="http://schemas.openxmlformats.org/officeDocument/2006/relationships/image" Target="../media/image37.png"/><Relationship Id="rId1" Type="http://schemas.openxmlformats.org/officeDocument/2006/relationships/image" Target="../media/image23.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5.jpeg"/></Relationships>
</file>

<file path=ppt/slides/_rels/slide6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0.png"/><Relationship Id="rId7" Type="http://schemas.openxmlformats.org/officeDocument/2006/relationships/image" Target="../media/image32.png"/><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5" Type="http://schemas.openxmlformats.org/officeDocument/2006/relationships/notesSlide" Target="../notesSlides/notesSlide61.xml"/><Relationship Id="rId14" Type="http://schemas.openxmlformats.org/officeDocument/2006/relationships/slideLayout" Target="../slideLayouts/slideLayout2.xml"/><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image" Target="../media/image27.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36.svg"/><Relationship Id="rId6" Type="http://schemas.openxmlformats.org/officeDocument/2006/relationships/image" Target="../media/image35.png"/><Relationship Id="rId5" Type="http://schemas.openxmlformats.org/officeDocument/2006/relationships/tags" Target="../tags/tag5.xml"/><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24.png"/><Relationship Id="rId15" Type="http://schemas.openxmlformats.org/officeDocument/2006/relationships/notesSlide" Target="../notesSlides/notesSlide7.xml"/><Relationship Id="rId14" Type="http://schemas.openxmlformats.org/officeDocument/2006/relationships/slideLayout" Target="../slideLayouts/slideLayout6.xml"/><Relationship Id="rId13" Type="http://schemas.openxmlformats.org/officeDocument/2006/relationships/image" Target="../media/image40.png"/><Relationship Id="rId12" Type="http://schemas.openxmlformats.org/officeDocument/2006/relationships/tags" Target="../tags/tag8.xml"/><Relationship Id="rId11" Type="http://schemas.openxmlformats.org/officeDocument/2006/relationships/image" Target="../media/image38.svg"/><Relationship Id="rId10" Type="http://schemas.openxmlformats.org/officeDocument/2006/relationships/image" Target="../media/image37.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image" Target="../media/image36.svg"/><Relationship Id="rId6" Type="http://schemas.openxmlformats.org/officeDocument/2006/relationships/image" Target="../media/image35.png"/><Relationship Id="rId5" Type="http://schemas.openxmlformats.org/officeDocument/2006/relationships/tags" Target="../tags/tag9.xml"/><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24.png"/><Relationship Id="rId13" Type="http://schemas.openxmlformats.org/officeDocument/2006/relationships/notesSlide" Target="../notesSlides/notesSlide8.xml"/><Relationship Id="rId12" Type="http://schemas.openxmlformats.org/officeDocument/2006/relationships/slideLayout" Target="../slideLayouts/slideLayout6.xml"/><Relationship Id="rId11" Type="http://schemas.openxmlformats.org/officeDocument/2006/relationships/image" Target="../media/image38.svg"/><Relationship Id="rId10" Type="http://schemas.openxmlformats.org/officeDocument/2006/relationships/image" Target="../media/image37.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6.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7626" y="335933"/>
            <a:ext cx="11441759" cy="5883467"/>
            <a:chOff x="341926" y="208486"/>
            <a:chExt cx="11441759" cy="5883467"/>
          </a:xfrm>
        </p:grpSpPr>
        <p:pic>
          <p:nvPicPr>
            <p:cNvPr id="135" name="图片 134"/>
            <p:cNvPicPr>
              <a:picLocks noChangeAspect="1"/>
            </p:cNvPicPr>
            <p:nvPr/>
          </p:nvPicPr>
          <p:blipFill>
            <a:blip r:embed="rId1"/>
            <a:stretch>
              <a:fillRect/>
            </a:stretch>
          </p:blipFill>
          <p:spPr>
            <a:xfrm>
              <a:off x="907478" y="208803"/>
              <a:ext cx="1087620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38" name="图片 137"/>
          <p:cNvPicPr>
            <a:picLocks noChangeAspect="1"/>
          </p:cNvPicPr>
          <p:nvPr/>
        </p:nvPicPr>
        <p:blipFill rotWithShape="1">
          <a:blip r:embed="rId5" cstate="screen"/>
          <a:srcRect/>
          <a:stretch>
            <a:fillRect/>
          </a:stretch>
        </p:blipFill>
        <p:spPr>
          <a:xfrm>
            <a:off x="8924521" y="650102"/>
            <a:ext cx="2208207" cy="792549"/>
          </a:xfrm>
          <a:prstGeom prst="rect">
            <a:avLst/>
          </a:prstGeom>
        </p:spPr>
      </p:pic>
      <p:pic>
        <p:nvPicPr>
          <p:cNvPr id="139" name="图片 138"/>
          <p:cNvPicPr>
            <a:picLocks noChangeAspect="1"/>
          </p:cNvPicPr>
          <p:nvPr/>
        </p:nvPicPr>
        <p:blipFill>
          <a:blip r:embed="rId6"/>
          <a:stretch>
            <a:fillRect/>
          </a:stretch>
        </p:blipFill>
        <p:spPr>
          <a:xfrm>
            <a:off x="8991102" y="4789583"/>
            <a:ext cx="2316681" cy="1268078"/>
          </a:xfrm>
          <a:prstGeom prst="rect">
            <a:avLst/>
          </a:prstGeom>
        </p:spPr>
      </p:pic>
      <p:pic>
        <p:nvPicPr>
          <p:cNvPr id="140" name="图片 139"/>
          <p:cNvPicPr>
            <a:picLocks noChangeAspect="1"/>
          </p:cNvPicPr>
          <p:nvPr/>
        </p:nvPicPr>
        <p:blipFill>
          <a:blip r:embed="rId7"/>
          <a:stretch>
            <a:fillRect/>
          </a:stretch>
        </p:blipFill>
        <p:spPr>
          <a:xfrm>
            <a:off x="9316731" y="2216430"/>
            <a:ext cx="2523963" cy="2505673"/>
          </a:xfrm>
          <a:prstGeom prst="rect">
            <a:avLst/>
          </a:prstGeom>
        </p:spPr>
      </p:pic>
      <p:pic>
        <p:nvPicPr>
          <p:cNvPr id="141" name="图片 140"/>
          <p:cNvPicPr>
            <a:picLocks noChangeAspect="1"/>
          </p:cNvPicPr>
          <p:nvPr/>
        </p:nvPicPr>
        <p:blipFill>
          <a:blip r:embed="rId8"/>
          <a:stretch>
            <a:fillRect/>
          </a:stretch>
        </p:blipFill>
        <p:spPr>
          <a:xfrm>
            <a:off x="1392299" y="4352327"/>
            <a:ext cx="3145809" cy="2505673"/>
          </a:xfrm>
          <a:prstGeom prst="rect">
            <a:avLst/>
          </a:prstGeom>
        </p:spPr>
      </p:pic>
      <p:pic>
        <p:nvPicPr>
          <p:cNvPr id="142" name="图片 141"/>
          <p:cNvPicPr>
            <a:picLocks noChangeAspect="1"/>
          </p:cNvPicPr>
          <p:nvPr/>
        </p:nvPicPr>
        <p:blipFill>
          <a:blip r:embed="rId9"/>
          <a:stretch>
            <a:fillRect/>
          </a:stretch>
        </p:blipFill>
        <p:spPr>
          <a:xfrm>
            <a:off x="9334750" y="2009307"/>
            <a:ext cx="871804" cy="865707"/>
          </a:xfrm>
          <a:prstGeom prst="rect">
            <a:avLst/>
          </a:prstGeom>
        </p:spPr>
      </p:pic>
      <p:pic>
        <p:nvPicPr>
          <p:cNvPr id="148" name="图片 147"/>
          <p:cNvPicPr>
            <a:picLocks noChangeAspect="1"/>
          </p:cNvPicPr>
          <p:nvPr/>
        </p:nvPicPr>
        <p:blipFill>
          <a:blip r:embed="rId10"/>
          <a:stretch>
            <a:fillRect/>
          </a:stretch>
        </p:blipFill>
        <p:spPr>
          <a:xfrm>
            <a:off x="2570892" y="2012390"/>
            <a:ext cx="536389" cy="564996"/>
          </a:xfrm>
          <a:prstGeom prst="rect">
            <a:avLst/>
          </a:prstGeom>
        </p:spPr>
      </p:pic>
      <p:pic>
        <p:nvPicPr>
          <p:cNvPr id="149" name="图片 148"/>
          <p:cNvPicPr>
            <a:picLocks noChangeAspect="1"/>
          </p:cNvPicPr>
          <p:nvPr/>
        </p:nvPicPr>
        <p:blipFill>
          <a:blip r:embed="rId11"/>
          <a:stretch>
            <a:fillRect/>
          </a:stretch>
        </p:blipFill>
        <p:spPr>
          <a:xfrm>
            <a:off x="2290140" y="2549387"/>
            <a:ext cx="1208661" cy="1201510"/>
          </a:xfrm>
          <a:prstGeom prst="rect">
            <a:avLst/>
          </a:prstGeom>
        </p:spPr>
      </p:pic>
      <p:grpSp>
        <p:nvGrpSpPr>
          <p:cNvPr id="7" name="组合 6"/>
          <p:cNvGrpSpPr/>
          <p:nvPr/>
        </p:nvGrpSpPr>
        <p:grpSpPr>
          <a:xfrm>
            <a:off x="4099650" y="1100419"/>
            <a:ext cx="896190" cy="1012024"/>
            <a:chOff x="4312426" y="962812"/>
            <a:chExt cx="896190" cy="1012024"/>
          </a:xfrm>
        </p:grpSpPr>
        <p:pic>
          <p:nvPicPr>
            <p:cNvPr id="144" name="图片 143"/>
            <p:cNvPicPr>
              <a:picLocks noChangeAspect="1"/>
            </p:cNvPicPr>
            <p:nvPr/>
          </p:nvPicPr>
          <p:blipFill>
            <a:blip r:embed="rId12"/>
            <a:stretch>
              <a:fillRect/>
            </a:stretch>
          </p:blipFill>
          <p:spPr>
            <a:xfrm>
              <a:off x="4312426" y="962812"/>
              <a:ext cx="896190" cy="1012024"/>
            </a:xfrm>
            <a:prstGeom prst="rect">
              <a:avLst/>
            </a:prstGeom>
          </p:spPr>
        </p:pic>
        <p:sp>
          <p:nvSpPr>
            <p:cNvPr id="117" name="文本框 116"/>
            <p:cNvSpPr txBox="1"/>
            <p:nvPr/>
          </p:nvSpPr>
          <p:spPr>
            <a:xfrm>
              <a:off x="4541583" y="1059708"/>
              <a:ext cx="483435" cy="769441"/>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grpSp>
      <p:grpSp>
        <p:nvGrpSpPr>
          <p:cNvPr id="6" name="组合 5"/>
          <p:cNvGrpSpPr/>
          <p:nvPr/>
        </p:nvGrpSpPr>
        <p:grpSpPr>
          <a:xfrm>
            <a:off x="5127042" y="1051637"/>
            <a:ext cx="969348" cy="1091279"/>
            <a:chOff x="5339818" y="914030"/>
            <a:chExt cx="969348" cy="1091279"/>
          </a:xfrm>
        </p:grpSpPr>
        <p:pic>
          <p:nvPicPr>
            <p:cNvPr id="147" name="图片 146"/>
            <p:cNvPicPr>
              <a:picLocks noChangeAspect="1"/>
            </p:cNvPicPr>
            <p:nvPr/>
          </p:nvPicPr>
          <p:blipFill>
            <a:blip r:embed="rId13"/>
            <a:stretch>
              <a:fillRect/>
            </a:stretch>
          </p:blipFill>
          <p:spPr>
            <a:xfrm>
              <a:off x="5339818" y="914030"/>
              <a:ext cx="969348" cy="1091279"/>
            </a:xfrm>
            <a:prstGeom prst="rect">
              <a:avLst/>
            </a:prstGeom>
          </p:spPr>
        </p:pic>
        <p:sp>
          <p:nvSpPr>
            <p:cNvPr id="125" name="文本框 124"/>
            <p:cNvSpPr txBox="1"/>
            <p:nvPr/>
          </p:nvSpPr>
          <p:spPr>
            <a:xfrm>
              <a:off x="5567070" y="1059708"/>
              <a:ext cx="483435" cy="769441"/>
            </a:xfrm>
            <a:prstGeom prst="rect">
              <a:avLst/>
            </a:prstGeom>
            <a:noFill/>
          </p:spPr>
          <p:txBody>
            <a:bodyPr wrap="square" rtlCol="0">
              <a:spAutoFit/>
            </a:bodyPr>
            <a:lstStyle/>
            <a:p>
              <a:r>
                <a:rPr lang="en-US" altLang="zh-CN" sz="4400" b="1" dirty="0">
                  <a:solidFill>
                    <a:schemeClr val="bg1"/>
                  </a:solidFill>
                </a:rPr>
                <a:t>0</a:t>
              </a:r>
              <a:endParaRPr lang="zh-CN" altLang="en-US" sz="4400" b="1" dirty="0">
                <a:solidFill>
                  <a:schemeClr val="bg1"/>
                </a:solidFill>
              </a:endParaRPr>
            </a:p>
          </p:txBody>
        </p:sp>
      </p:grpSp>
      <p:grpSp>
        <p:nvGrpSpPr>
          <p:cNvPr id="5" name="组合 4"/>
          <p:cNvGrpSpPr/>
          <p:nvPr/>
        </p:nvGrpSpPr>
        <p:grpSpPr>
          <a:xfrm>
            <a:off x="6267519" y="1178936"/>
            <a:ext cx="768163" cy="883997"/>
            <a:chOff x="6480295" y="1041329"/>
            <a:chExt cx="768163" cy="883997"/>
          </a:xfrm>
        </p:grpSpPr>
        <p:pic>
          <p:nvPicPr>
            <p:cNvPr id="146" name="图片 145"/>
            <p:cNvPicPr>
              <a:picLocks noChangeAspect="1"/>
            </p:cNvPicPr>
            <p:nvPr/>
          </p:nvPicPr>
          <p:blipFill>
            <a:blip r:embed="rId14"/>
            <a:stretch>
              <a:fillRect/>
            </a:stretch>
          </p:blipFill>
          <p:spPr>
            <a:xfrm>
              <a:off x="6480295" y="1041329"/>
              <a:ext cx="768163" cy="883997"/>
            </a:xfrm>
            <a:prstGeom prst="rect">
              <a:avLst/>
            </a:prstGeom>
          </p:spPr>
        </p:pic>
        <p:sp>
          <p:nvSpPr>
            <p:cNvPr id="126" name="文本框 125"/>
            <p:cNvSpPr txBox="1"/>
            <p:nvPr/>
          </p:nvSpPr>
          <p:spPr>
            <a:xfrm>
              <a:off x="6635097" y="1059708"/>
              <a:ext cx="483435" cy="768350"/>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grpSp>
      <p:grpSp>
        <p:nvGrpSpPr>
          <p:cNvPr id="4" name="组合 3"/>
          <p:cNvGrpSpPr/>
          <p:nvPr/>
        </p:nvGrpSpPr>
        <p:grpSpPr>
          <a:xfrm>
            <a:off x="7329758" y="1154161"/>
            <a:ext cx="768163" cy="890093"/>
            <a:chOff x="7542534" y="1016554"/>
            <a:chExt cx="768163" cy="890093"/>
          </a:xfrm>
        </p:grpSpPr>
        <p:pic>
          <p:nvPicPr>
            <p:cNvPr id="145" name="图片 144"/>
            <p:cNvPicPr>
              <a:picLocks noChangeAspect="1"/>
            </p:cNvPicPr>
            <p:nvPr/>
          </p:nvPicPr>
          <p:blipFill>
            <a:blip r:embed="rId15"/>
            <a:stretch>
              <a:fillRect/>
            </a:stretch>
          </p:blipFill>
          <p:spPr>
            <a:xfrm>
              <a:off x="7542534" y="1016554"/>
              <a:ext cx="768163" cy="890093"/>
            </a:xfrm>
            <a:prstGeom prst="rect">
              <a:avLst/>
            </a:prstGeom>
          </p:spPr>
        </p:pic>
        <p:sp>
          <p:nvSpPr>
            <p:cNvPr id="127" name="文本框 126"/>
            <p:cNvSpPr txBox="1"/>
            <p:nvPr/>
          </p:nvSpPr>
          <p:spPr>
            <a:xfrm>
              <a:off x="7666431" y="1059708"/>
              <a:ext cx="483435" cy="768350"/>
            </a:xfrm>
            <a:prstGeom prst="rect">
              <a:avLst/>
            </a:prstGeom>
            <a:noFill/>
          </p:spPr>
          <p:txBody>
            <a:bodyPr wrap="square" rtlCol="0">
              <a:spAutoFit/>
            </a:bodyPr>
            <a:lstStyle/>
            <a:p>
              <a:r>
                <a:rPr lang="en-US" altLang="zh-CN" sz="4400" b="1" dirty="0">
                  <a:solidFill>
                    <a:schemeClr val="bg1"/>
                  </a:solidFill>
                </a:rPr>
                <a:t>3</a:t>
              </a:r>
              <a:endParaRPr lang="en-US" altLang="zh-CN" sz="4400" b="1" dirty="0">
                <a:solidFill>
                  <a:schemeClr val="bg1"/>
                </a:solidFill>
              </a:endParaRPr>
            </a:p>
          </p:txBody>
        </p:sp>
      </p:grpSp>
      <p:sp>
        <p:nvSpPr>
          <p:cNvPr id="128" name="文本框 127"/>
          <p:cNvSpPr txBox="1"/>
          <p:nvPr/>
        </p:nvSpPr>
        <p:spPr>
          <a:xfrm>
            <a:off x="2902415" y="4073406"/>
            <a:ext cx="6896100" cy="39878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汉仪夏日体W" panose="00020600040101010101" pitchFamily="18" charset="-122"/>
                <a:ea typeface="汉仪夏日体W" panose="00020600040101010101" pitchFamily="18" charset="-122"/>
              </a:rPr>
              <a:t>授课教师：华南师范大学软件学院服务队</a:t>
            </a:r>
            <a:endParaRPr lang="zh-CN" altLang="en-US" sz="20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114" name="文本框 113"/>
          <p:cNvSpPr txBox="1"/>
          <p:nvPr/>
        </p:nvSpPr>
        <p:spPr>
          <a:xfrm>
            <a:off x="2833653" y="2493365"/>
            <a:ext cx="7089888" cy="706755"/>
          </a:xfrm>
          <a:prstGeom prst="rect">
            <a:avLst/>
          </a:prstGeom>
          <a:noFill/>
        </p:spPr>
        <p:txBody>
          <a:bodyPr wrap="square" rtlCol="0">
            <a:spAutoFit/>
          </a:bodyPr>
          <a:lstStyle/>
          <a:p>
            <a:pPr algn="ctr">
              <a:buClrTx/>
              <a:buSzTx/>
              <a:buNone/>
            </a:pPr>
            <a:r>
              <a:rPr lang="zh-CN" altLang="en-US" sz="4000" b="1" dirty="0">
                <a:solidFill>
                  <a:schemeClr val="tx1">
                    <a:lumMod val="75000"/>
                    <a:lumOff val="25000"/>
                  </a:schemeClr>
                </a:solidFill>
                <a:latin typeface="汉仪夏日体W" panose="00020600040101010101" pitchFamily="18" charset="-122"/>
                <a:ea typeface="汉仪夏日体W" panose="00020600040101010101" pitchFamily="18" charset="-122"/>
              </a:rPr>
              <a:t>第二课：</a:t>
            </a:r>
            <a:r>
              <a:rPr lang="zh-CN" altLang="en-US" sz="4000" b="1" dirty="0">
                <a:solidFill>
                  <a:schemeClr val="tx1">
                    <a:lumMod val="75000"/>
                    <a:lumOff val="25000"/>
                  </a:schemeClr>
                </a:solidFill>
                <a:latin typeface="汉仪夏日体W" panose="00020600040101010101" pitchFamily="18" charset="-122"/>
                <a:ea typeface="汉仪夏日体W" panose="00020600040101010101" pitchFamily="18" charset="-122"/>
              </a:rPr>
              <a:t>个人日记系统</a:t>
            </a:r>
            <a:endParaRPr lang="zh-CN" altLang="en-US" sz="40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p:cNvPicPr>
            <a:picLocks noChangeAspect="1"/>
          </p:cNvPicPr>
          <p:nvPr/>
        </p:nvPicPr>
        <p:blipFill rotWithShape="1">
          <a:blip r:embed="rId16" cstate="screen"/>
          <a:srcRect t="-10904" r="-11007"/>
          <a:stretch>
            <a:fillRect/>
          </a:stretch>
        </p:blipFill>
        <p:spPr>
          <a:xfrm>
            <a:off x="1737029" y="901425"/>
            <a:ext cx="1219200" cy="578451"/>
          </a:xfrm>
          <a:prstGeom prst="rect">
            <a:avLst/>
          </a:prstGeom>
        </p:spPr>
      </p:pic>
      <p:pic>
        <p:nvPicPr>
          <p:cNvPr id="3" name="图片 2" descr="透明华师"/>
          <p:cNvPicPr>
            <a:picLocks noChangeAspect="1"/>
          </p:cNvPicPr>
          <p:nvPr/>
        </p:nvPicPr>
        <p:blipFill>
          <a:blip r:embed="rId17"/>
          <a:stretch>
            <a:fillRect/>
          </a:stretch>
        </p:blipFill>
        <p:spPr>
          <a:xfrm>
            <a:off x="11123295" y="-635"/>
            <a:ext cx="1068705" cy="1042035"/>
          </a:xfrm>
          <a:prstGeom prst="rect">
            <a:avLst/>
          </a:prstGeom>
        </p:spPr>
      </p:pic>
      <p:pic>
        <p:nvPicPr>
          <p:cNvPr id="11" name="图片 10" descr="logo2"/>
          <p:cNvPicPr>
            <a:picLocks noChangeAspect="1"/>
          </p:cNvPicPr>
          <p:nvPr/>
        </p:nvPicPr>
        <p:blipFill>
          <a:blip r:embed="rId18"/>
          <a:stretch>
            <a:fillRect/>
          </a:stretch>
        </p:blipFill>
        <p:spPr>
          <a:xfrm>
            <a:off x="9654540" y="0"/>
            <a:ext cx="1468755" cy="1119505"/>
          </a:xfrm>
          <a:prstGeom prst="rect">
            <a:avLst/>
          </a:prstGeom>
        </p:spPr>
      </p:pic>
      <p:pic>
        <p:nvPicPr>
          <p:cNvPr id="12" name="图片 11" descr="logo1"/>
          <p:cNvPicPr>
            <a:picLocks noChangeAspect="1"/>
          </p:cNvPicPr>
          <p:nvPr/>
        </p:nvPicPr>
        <p:blipFill>
          <a:blip r:embed="rId19"/>
          <a:stretch>
            <a:fillRect/>
          </a:stretch>
        </p:blipFill>
        <p:spPr>
          <a:xfrm>
            <a:off x="8502015" y="-16510"/>
            <a:ext cx="1152525" cy="11525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750"/>
                                        <p:tgtEl>
                                          <p:spTgt spid="141"/>
                                        </p:tgtEl>
                                      </p:cBhvr>
                                    </p:animEffect>
                                  </p:childTnLst>
                                </p:cTn>
                              </p:par>
                              <p:par>
                                <p:cTn id="12" presetID="10" presetClass="entr" presetSubtype="0" fill="hold" nodeType="withEffect">
                                  <p:stCondLst>
                                    <p:cond delay="0"/>
                                  </p:stCondLst>
                                  <p:childTnLst>
                                    <p:set>
                                      <p:cBhvr>
                                        <p:cTn id="13" dur="1" fill="hold">
                                          <p:stCondLst>
                                            <p:cond delay="0"/>
                                          </p:stCondLst>
                                        </p:cTn>
                                        <p:tgtEl>
                                          <p:spTgt spid="139"/>
                                        </p:tgtEl>
                                        <p:attrNameLst>
                                          <p:attrName>style.visibility</p:attrName>
                                        </p:attrNameLst>
                                      </p:cBhvr>
                                      <p:to>
                                        <p:strVal val="visible"/>
                                      </p:to>
                                    </p:set>
                                    <p:animEffect transition="in" filter="fade">
                                      <p:cBhvr>
                                        <p:cTn id="14" dur="750"/>
                                        <p:tgtEl>
                                          <p:spTgt spid="139"/>
                                        </p:tgtEl>
                                      </p:cBhvr>
                                    </p:animEffect>
                                  </p:childTnLst>
                                </p:cTn>
                              </p:par>
                              <p:par>
                                <p:cTn id="15" presetID="2" presetClass="entr" presetSubtype="8" fill="hold" nodeType="withEffect">
                                  <p:stCondLst>
                                    <p:cond delay="250"/>
                                  </p:stCondLst>
                                  <p:childTnLst>
                                    <p:set>
                                      <p:cBhvr>
                                        <p:cTn id="16" dur="1" fill="hold">
                                          <p:stCondLst>
                                            <p:cond delay="0"/>
                                          </p:stCondLst>
                                        </p:cTn>
                                        <p:tgtEl>
                                          <p:spTgt spid="150"/>
                                        </p:tgtEl>
                                        <p:attrNameLst>
                                          <p:attrName>style.visibility</p:attrName>
                                        </p:attrNameLst>
                                      </p:cBhvr>
                                      <p:to>
                                        <p:strVal val="visible"/>
                                      </p:to>
                                    </p:set>
                                    <p:anim calcmode="lin" valueType="num">
                                      <p:cBhvr additive="base">
                                        <p:cTn id="17" dur="500" fill="hold"/>
                                        <p:tgtEl>
                                          <p:spTgt spid="150"/>
                                        </p:tgtEl>
                                        <p:attrNameLst>
                                          <p:attrName>ppt_x</p:attrName>
                                        </p:attrNameLst>
                                      </p:cBhvr>
                                      <p:tavLst>
                                        <p:tav tm="0">
                                          <p:val>
                                            <p:strVal val="0-#ppt_w/2"/>
                                          </p:val>
                                        </p:tav>
                                        <p:tav tm="100000">
                                          <p:val>
                                            <p:strVal val="#ppt_x"/>
                                          </p:val>
                                        </p:tav>
                                      </p:tavLst>
                                    </p:anim>
                                    <p:anim calcmode="lin" valueType="num">
                                      <p:cBhvr additive="base">
                                        <p:cTn id="18" dur="500" fill="hold"/>
                                        <p:tgtEl>
                                          <p:spTgt spid="15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50"/>
                                  </p:stCondLst>
                                  <p:childTnLst>
                                    <p:set>
                                      <p:cBhvr>
                                        <p:cTn id="20" dur="1" fill="hold">
                                          <p:stCondLst>
                                            <p:cond delay="0"/>
                                          </p:stCondLst>
                                        </p:cTn>
                                        <p:tgtEl>
                                          <p:spTgt spid="138"/>
                                        </p:tgtEl>
                                        <p:attrNameLst>
                                          <p:attrName>style.visibility</p:attrName>
                                        </p:attrNameLst>
                                      </p:cBhvr>
                                      <p:to>
                                        <p:strVal val="visible"/>
                                      </p:to>
                                    </p:set>
                                    <p:anim calcmode="lin" valueType="num">
                                      <p:cBhvr additive="base">
                                        <p:cTn id="21" dur="500" fill="hold"/>
                                        <p:tgtEl>
                                          <p:spTgt spid="138"/>
                                        </p:tgtEl>
                                        <p:attrNameLst>
                                          <p:attrName>ppt_x</p:attrName>
                                        </p:attrNameLst>
                                      </p:cBhvr>
                                      <p:tavLst>
                                        <p:tav tm="0">
                                          <p:val>
                                            <p:strVal val="1+#ppt_w/2"/>
                                          </p:val>
                                        </p:tav>
                                        <p:tav tm="100000">
                                          <p:val>
                                            <p:strVal val="#ppt_x"/>
                                          </p:val>
                                        </p:tav>
                                      </p:tavLst>
                                    </p:anim>
                                    <p:anim calcmode="lin" valueType="num">
                                      <p:cBhvr additive="base">
                                        <p:cTn id="22" dur="500" fill="hold"/>
                                        <p:tgtEl>
                                          <p:spTgt spid="13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37"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750"/>
                                        <p:tgtEl>
                                          <p:spTgt spid="7"/>
                                        </p:tgtEl>
                                      </p:cBhvr>
                                    </p:animEffect>
                                    <p:anim calcmode="lin" valueType="num">
                                      <p:cBhvr>
                                        <p:cTn id="27" dur="750" fill="hold"/>
                                        <p:tgtEl>
                                          <p:spTgt spid="7"/>
                                        </p:tgtEl>
                                        <p:attrNameLst>
                                          <p:attrName>ppt_x</p:attrName>
                                        </p:attrNameLst>
                                      </p:cBhvr>
                                      <p:tavLst>
                                        <p:tav tm="0">
                                          <p:val>
                                            <p:strVal val="#ppt_x"/>
                                          </p:val>
                                        </p:tav>
                                        <p:tav tm="100000">
                                          <p:val>
                                            <p:strVal val="#ppt_x"/>
                                          </p:val>
                                        </p:tav>
                                      </p:tavLst>
                                    </p:anim>
                                    <p:anim calcmode="lin" valueType="num">
                                      <p:cBhvr>
                                        <p:cTn id="28" dur="675" decel="100000" fill="hold"/>
                                        <p:tgtEl>
                                          <p:spTgt spid="7"/>
                                        </p:tgtEl>
                                        <p:attrNameLst>
                                          <p:attrName>ppt_y</p:attrName>
                                        </p:attrNameLst>
                                      </p:cBhvr>
                                      <p:tavLst>
                                        <p:tav tm="0">
                                          <p:val>
                                            <p:strVal val="#ppt_y+1"/>
                                          </p:val>
                                        </p:tav>
                                        <p:tav tm="100000">
                                          <p:val>
                                            <p:strVal val="#ppt_y-.03"/>
                                          </p:val>
                                        </p:tav>
                                      </p:tavLst>
                                    </p:anim>
                                    <p:anim calcmode="lin" valueType="num">
                                      <p:cBhvr>
                                        <p:cTn id="29" dur="75" accel="100000" fill="hold">
                                          <p:stCondLst>
                                            <p:cond delay="675"/>
                                          </p:stCondLst>
                                        </p:cTn>
                                        <p:tgtEl>
                                          <p:spTgt spid="7"/>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750"/>
                                        <p:tgtEl>
                                          <p:spTgt spid="6"/>
                                        </p:tgtEl>
                                      </p:cBhvr>
                                    </p:animEffect>
                                    <p:anim calcmode="lin" valueType="num">
                                      <p:cBhvr>
                                        <p:cTn id="33" dur="750" fill="hold"/>
                                        <p:tgtEl>
                                          <p:spTgt spid="6"/>
                                        </p:tgtEl>
                                        <p:attrNameLst>
                                          <p:attrName>ppt_x</p:attrName>
                                        </p:attrNameLst>
                                      </p:cBhvr>
                                      <p:tavLst>
                                        <p:tav tm="0">
                                          <p:val>
                                            <p:strVal val="#ppt_x"/>
                                          </p:val>
                                        </p:tav>
                                        <p:tav tm="100000">
                                          <p:val>
                                            <p:strVal val="#ppt_x"/>
                                          </p:val>
                                        </p:tav>
                                      </p:tavLst>
                                    </p:anim>
                                    <p:anim calcmode="lin" valueType="num">
                                      <p:cBhvr>
                                        <p:cTn id="34" dur="675" decel="100000" fill="hold"/>
                                        <p:tgtEl>
                                          <p:spTgt spid="6"/>
                                        </p:tgtEl>
                                        <p:attrNameLst>
                                          <p:attrName>ppt_y</p:attrName>
                                        </p:attrNameLst>
                                      </p:cBhvr>
                                      <p:tavLst>
                                        <p:tav tm="0">
                                          <p:val>
                                            <p:strVal val="#ppt_y+1"/>
                                          </p:val>
                                        </p:tav>
                                        <p:tav tm="100000">
                                          <p:val>
                                            <p:strVal val="#ppt_y-.03"/>
                                          </p:val>
                                        </p:tav>
                                      </p:tavLst>
                                    </p:anim>
                                    <p:anim calcmode="lin" valueType="num">
                                      <p:cBhvr>
                                        <p:cTn id="35"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5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750"/>
                                        <p:tgtEl>
                                          <p:spTgt spid="5"/>
                                        </p:tgtEl>
                                      </p:cBhvr>
                                    </p:animEffect>
                                    <p:anim calcmode="lin" valueType="num">
                                      <p:cBhvr>
                                        <p:cTn id="39" dur="750" fill="hold"/>
                                        <p:tgtEl>
                                          <p:spTgt spid="5"/>
                                        </p:tgtEl>
                                        <p:attrNameLst>
                                          <p:attrName>ppt_x</p:attrName>
                                        </p:attrNameLst>
                                      </p:cBhvr>
                                      <p:tavLst>
                                        <p:tav tm="0">
                                          <p:val>
                                            <p:strVal val="#ppt_x"/>
                                          </p:val>
                                        </p:tav>
                                        <p:tav tm="100000">
                                          <p:val>
                                            <p:strVal val="#ppt_x"/>
                                          </p:val>
                                        </p:tav>
                                      </p:tavLst>
                                    </p:anim>
                                    <p:anim calcmode="lin" valueType="num">
                                      <p:cBhvr>
                                        <p:cTn id="40" dur="675" decel="100000" fill="hold"/>
                                        <p:tgtEl>
                                          <p:spTgt spid="5"/>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75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750"/>
                                        <p:tgtEl>
                                          <p:spTgt spid="4"/>
                                        </p:tgtEl>
                                      </p:cBhvr>
                                    </p:animEffect>
                                    <p:anim calcmode="lin" valueType="num">
                                      <p:cBhvr>
                                        <p:cTn id="45" dur="750" fill="hold"/>
                                        <p:tgtEl>
                                          <p:spTgt spid="4"/>
                                        </p:tgtEl>
                                        <p:attrNameLst>
                                          <p:attrName>ppt_x</p:attrName>
                                        </p:attrNameLst>
                                      </p:cBhvr>
                                      <p:tavLst>
                                        <p:tav tm="0">
                                          <p:val>
                                            <p:strVal val="#ppt_x"/>
                                          </p:val>
                                        </p:tav>
                                        <p:tav tm="100000">
                                          <p:val>
                                            <p:strVal val="#ppt_x"/>
                                          </p:val>
                                        </p:tav>
                                      </p:tavLst>
                                    </p:anim>
                                    <p:anim calcmode="lin" valueType="num">
                                      <p:cBhvr>
                                        <p:cTn id="46" dur="675" decel="100000" fill="hold"/>
                                        <p:tgtEl>
                                          <p:spTgt spid="4"/>
                                        </p:tgtEl>
                                        <p:attrNameLst>
                                          <p:attrName>ppt_y</p:attrName>
                                        </p:attrNameLst>
                                      </p:cBhvr>
                                      <p:tavLst>
                                        <p:tav tm="0">
                                          <p:val>
                                            <p:strVal val="#ppt_y+1"/>
                                          </p:val>
                                        </p:tav>
                                        <p:tav tm="100000">
                                          <p:val>
                                            <p:strVal val="#ppt_y-.03"/>
                                          </p:val>
                                        </p:tav>
                                      </p:tavLst>
                                    </p:anim>
                                    <p:anim calcmode="lin" valueType="num">
                                      <p:cBhvr>
                                        <p:cTn id="47"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childTnLst>
                          </p:cTn>
                        </p:par>
                        <p:par>
                          <p:cTn id="48" fill="hold">
                            <p:stCondLst>
                              <p:cond delay="3000"/>
                            </p:stCondLst>
                            <p:childTnLst>
                              <p:par>
                                <p:cTn id="49" presetID="2" presetClass="entr" presetSubtype="8" fill="hold" nodeType="afterEffect">
                                  <p:stCondLst>
                                    <p:cond delay="0"/>
                                  </p:stCondLst>
                                  <p:childTnLst>
                                    <p:set>
                                      <p:cBhvr>
                                        <p:cTn id="50" dur="1" fill="hold">
                                          <p:stCondLst>
                                            <p:cond delay="0"/>
                                          </p:stCondLst>
                                        </p:cTn>
                                        <p:tgtEl>
                                          <p:spTgt spid="148"/>
                                        </p:tgtEl>
                                        <p:attrNameLst>
                                          <p:attrName>style.visibility</p:attrName>
                                        </p:attrNameLst>
                                      </p:cBhvr>
                                      <p:to>
                                        <p:strVal val="visible"/>
                                      </p:to>
                                    </p:set>
                                    <p:anim calcmode="lin" valueType="num">
                                      <p:cBhvr additive="base">
                                        <p:cTn id="51" dur="750" fill="hold"/>
                                        <p:tgtEl>
                                          <p:spTgt spid="148"/>
                                        </p:tgtEl>
                                        <p:attrNameLst>
                                          <p:attrName>ppt_x</p:attrName>
                                        </p:attrNameLst>
                                      </p:cBhvr>
                                      <p:tavLst>
                                        <p:tav tm="0">
                                          <p:val>
                                            <p:strVal val="0-#ppt_w/2"/>
                                          </p:val>
                                        </p:tav>
                                        <p:tav tm="100000">
                                          <p:val>
                                            <p:strVal val="#ppt_x"/>
                                          </p:val>
                                        </p:tav>
                                      </p:tavLst>
                                    </p:anim>
                                    <p:anim calcmode="lin" valueType="num">
                                      <p:cBhvr additive="base">
                                        <p:cTn id="52" dur="750" fill="hold"/>
                                        <p:tgtEl>
                                          <p:spTgt spid="148"/>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42"/>
                                        </p:tgtEl>
                                        <p:attrNameLst>
                                          <p:attrName>style.visibility</p:attrName>
                                        </p:attrNameLst>
                                      </p:cBhvr>
                                      <p:to>
                                        <p:strVal val="visible"/>
                                      </p:to>
                                    </p:set>
                                    <p:anim calcmode="lin" valueType="num">
                                      <p:cBhvr additive="base">
                                        <p:cTn id="55" dur="750" fill="hold"/>
                                        <p:tgtEl>
                                          <p:spTgt spid="142"/>
                                        </p:tgtEl>
                                        <p:attrNameLst>
                                          <p:attrName>ppt_x</p:attrName>
                                        </p:attrNameLst>
                                      </p:cBhvr>
                                      <p:tavLst>
                                        <p:tav tm="0">
                                          <p:val>
                                            <p:strVal val="1+#ppt_w/2"/>
                                          </p:val>
                                        </p:tav>
                                        <p:tav tm="100000">
                                          <p:val>
                                            <p:strVal val="#ppt_x"/>
                                          </p:val>
                                        </p:tav>
                                      </p:tavLst>
                                    </p:anim>
                                    <p:anim calcmode="lin" valueType="num">
                                      <p:cBhvr additive="base">
                                        <p:cTn id="56" dur="750" fill="hold"/>
                                        <p:tgtEl>
                                          <p:spTgt spid="142"/>
                                        </p:tgtEl>
                                        <p:attrNameLst>
                                          <p:attrName>ppt_y</p:attrName>
                                        </p:attrNameLst>
                                      </p:cBhvr>
                                      <p:tavLst>
                                        <p:tav tm="0">
                                          <p:val>
                                            <p:strVal val="#ppt_y"/>
                                          </p:val>
                                        </p:tav>
                                        <p:tav tm="100000">
                                          <p:val>
                                            <p:strVal val="#ppt_y"/>
                                          </p:val>
                                        </p:tav>
                                      </p:tavLst>
                                    </p:anim>
                                  </p:childTnLst>
                                </p:cTn>
                              </p:par>
                            </p:childTnLst>
                          </p:cTn>
                        </p:par>
                        <p:par>
                          <p:cTn id="57" fill="hold">
                            <p:stCondLst>
                              <p:cond delay="4000"/>
                            </p:stCondLst>
                            <p:childTnLst>
                              <p:par>
                                <p:cTn id="58" presetID="22" presetClass="entr" presetSubtype="1" fill="hold" nodeType="afterEffect">
                                  <p:stCondLst>
                                    <p:cond delay="0"/>
                                  </p:stCondLst>
                                  <p:childTnLst>
                                    <p:set>
                                      <p:cBhvr>
                                        <p:cTn id="59" dur="1" fill="hold">
                                          <p:stCondLst>
                                            <p:cond delay="0"/>
                                          </p:stCondLst>
                                        </p:cTn>
                                        <p:tgtEl>
                                          <p:spTgt spid="140"/>
                                        </p:tgtEl>
                                        <p:attrNameLst>
                                          <p:attrName>style.visibility</p:attrName>
                                        </p:attrNameLst>
                                      </p:cBhvr>
                                      <p:to>
                                        <p:strVal val="visible"/>
                                      </p:to>
                                    </p:set>
                                    <p:animEffect transition="in" filter="wipe(up)">
                                      <p:cBhvr>
                                        <p:cTn id="60" dur="500"/>
                                        <p:tgtEl>
                                          <p:spTgt spid="140"/>
                                        </p:tgtEl>
                                      </p:cBhvr>
                                    </p:animEffect>
                                  </p:childTnLst>
                                </p:cTn>
                              </p:par>
                              <p:par>
                                <p:cTn id="61" presetID="22" presetClass="entr" presetSubtype="1" fill="hold"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wipe(up)">
                                      <p:cBhvr>
                                        <p:cTn id="63" dur="500"/>
                                        <p:tgtEl>
                                          <p:spTgt spid="149"/>
                                        </p:tgtEl>
                                      </p:cBhvr>
                                    </p:animEffect>
                                  </p:childTnLst>
                                </p:cTn>
                              </p:par>
                            </p:childTnLst>
                          </p:cTn>
                        </p:par>
                        <p:par>
                          <p:cTn id="64" fill="hold">
                            <p:stCondLst>
                              <p:cond delay="45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114"/>
                                        </p:tgtEl>
                                        <p:attrNameLst>
                                          <p:attrName>ppt_y</p:attrName>
                                        </p:attrNameLst>
                                      </p:cBhvr>
                                      <p:tavLst>
                                        <p:tav tm="0">
                                          <p:val>
                                            <p:strVal val="#ppt_y"/>
                                          </p:val>
                                        </p:tav>
                                        <p:tav tm="100000">
                                          <p:val>
                                            <p:strVal val="#ppt_y"/>
                                          </p:val>
                                        </p:tav>
                                      </p:tavLst>
                                    </p:anim>
                                    <p:anim calcmode="lin" valueType="num">
                                      <p:cBhvr>
                                        <p:cTn id="69"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114"/>
                                        </p:tgtEl>
                                      </p:cBhvr>
                                    </p:animEffect>
                                  </p:childTnLst>
                                </p:cTn>
                              </p:par>
                            </p:childTnLst>
                          </p:cTn>
                        </p:par>
                        <p:par>
                          <p:cTn id="72" fill="hold">
                            <p:stCondLst>
                              <p:cond delay="4449"/>
                            </p:stCondLst>
                            <p:childTnLst>
                              <p:par>
                                <p:cTn id="73" presetID="2" presetClass="entr" presetSubtype="12" fill="hold" grpId="0" nodeType="afterEffect">
                                  <p:stCondLst>
                                    <p:cond delay="0"/>
                                  </p:stCondLst>
                                  <p:iterate type="lt">
                                    <p:tmPct val="10000"/>
                                  </p:iterate>
                                  <p:childTnLst>
                                    <p:set>
                                      <p:cBhvr>
                                        <p:cTn id="74" dur="1" fill="hold">
                                          <p:stCondLst>
                                            <p:cond delay="0"/>
                                          </p:stCondLst>
                                        </p:cTn>
                                        <p:tgtEl>
                                          <p:spTgt spid="128"/>
                                        </p:tgtEl>
                                        <p:attrNameLst>
                                          <p:attrName>style.visibility</p:attrName>
                                        </p:attrNameLst>
                                      </p:cBhvr>
                                      <p:to>
                                        <p:strVal val="visible"/>
                                      </p:to>
                                    </p:set>
                                    <p:anim calcmode="lin" valueType="num">
                                      <p:cBhvr additive="base">
                                        <p:cTn id="75" dur="500" fill="hold"/>
                                        <p:tgtEl>
                                          <p:spTgt spid="128"/>
                                        </p:tgtEl>
                                        <p:attrNameLst>
                                          <p:attrName>ppt_x</p:attrName>
                                        </p:attrNameLst>
                                      </p:cBhvr>
                                      <p:tavLst>
                                        <p:tav tm="0">
                                          <p:val>
                                            <p:strVal val="0-#ppt_w/2"/>
                                          </p:val>
                                        </p:tav>
                                        <p:tav tm="100000">
                                          <p:val>
                                            <p:strVal val="#ppt_x"/>
                                          </p:val>
                                        </p:tav>
                                      </p:tavLst>
                                    </p:anim>
                                    <p:anim calcmode="lin" valueType="num">
                                      <p:cBhvr additive="base">
                                        <p:cTn id="76" dur="500" fill="hold"/>
                                        <p:tgtEl>
                                          <p:spTgt spid="12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ppt_x"/>
                                          </p:val>
                                        </p:tav>
                                        <p:tav tm="100000">
                                          <p:val>
                                            <p:strVal val="#ppt_x"/>
                                          </p:val>
                                        </p:tav>
                                      </p:tavLst>
                                    </p:anim>
                                    <p:anim calcmode="lin" valueType="num">
                                      <p:cBhvr additive="base">
                                        <p:cTn id="8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398627" y="499812"/>
            <a:ext cx="626190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代码</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实现</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2" name="文本框 1"/>
          <p:cNvSpPr txBox="1"/>
          <p:nvPr/>
        </p:nvSpPr>
        <p:spPr>
          <a:xfrm>
            <a:off x="925830" y="1278255"/>
            <a:ext cx="6096000" cy="1476375"/>
          </a:xfrm>
          <a:prstGeom prst="rect">
            <a:avLst/>
          </a:prstGeom>
          <a:noFill/>
        </p:spPr>
        <p:txBody>
          <a:bodyPr wrap="square" rtlCol="0" anchor="t">
            <a:spAutoFit/>
          </a:bodyPr>
          <a:p>
            <a:r>
              <a:rPr lang="zh-CN" altLang="en-US"/>
              <a:t># 路径</a:t>
            </a:r>
            <a:r>
              <a:rPr lang="en-US" altLang="zh-CN"/>
              <a:t>1</a:t>
            </a:r>
            <a:endParaRPr lang="zh-CN" altLang="en-US"/>
          </a:p>
          <a:p>
            <a:r>
              <a:rPr lang="zh-CN" altLang="en-US"/>
              <a:t>absolute_path = "C:\\鸡窝\\坚果</a:t>
            </a:r>
            <a:r>
              <a:rPr lang="en-US" altLang="zh-CN"/>
              <a:t>.py</a:t>
            </a:r>
            <a:r>
              <a:rPr lang="zh-CN" altLang="en-US"/>
              <a:t>"</a:t>
            </a:r>
            <a:endParaRPr lang="zh-CN" altLang="en-US"/>
          </a:p>
          <a:p>
            <a:endParaRPr lang="zh-CN" altLang="en-US"/>
          </a:p>
          <a:p>
            <a:r>
              <a:rPr lang="zh-CN" altLang="en-US"/>
              <a:t># 路径</a:t>
            </a:r>
            <a:r>
              <a:rPr lang="en-US" altLang="zh-CN"/>
              <a:t>2</a:t>
            </a:r>
            <a:endParaRPr lang="zh-CN" altLang="en-US"/>
          </a:p>
          <a:p>
            <a:r>
              <a:rPr lang="zh-CN" altLang="en-US"/>
              <a:t>relative_path = ".</a:t>
            </a:r>
            <a:r>
              <a:rPr lang="en-US" altLang="zh-CN"/>
              <a:t>/</a:t>
            </a:r>
            <a:r>
              <a:rPr lang="zh-CN" altLang="en-US"/>
              <a:t>坚果.</a:t>
            </a:r>
            <a:r>
              <a:rPr lang="en-US" altLang="zh-CN"/>
              <a:t>py</a:t>
            </a:r>
            <a:r>
              <a:rPr lang="zh-CN" altLang="en-US"/>
              <a:t>"</a:t>
            </a:r>
            <a:endParaRPr lang="zh-CN" altLang="en-US"/>
          </a:p>
        </p:txBody>
      </p:sp>
      <p:sp>
        <p:nvSpPr>
          <p:cNvPr id="3" name="文本框 2"/>
          <p:cNvSpPr txBox="1"/>
          <p:nvPr/>
        </p:nvSpPr>
        <p:spPr>
          <a:xfrm>
            <a:off x="925830" y="2949575"/>
            <a:ext cx="3963035" cy="78803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宋体" panose="02010600030101010101" pitchFamily="2" charset="-122"/>
                <a:ea typeface="宋体" panose="02010600030101010101" pitchFamily="2" charset="-122"/>
              </a:rPr>
              <a:t>猜猜哪个是绝对路径，哪个是相对路径？</a:t>
            </a:r>
            <a:endParaRPr lang="zh-CN" altLang="en-US" sz="2400">
              <a:latin typeface="宋体" panose="02010600030101010101" pitchFamily="2" charset="-122"/>
              <a:ea typeface="宋体" panose="02010600030101010101" pitchFamily="2" charset="-122"/>
            </a:endParaRPr>
          </a:p>
        </p:txBody>
      </p:sp>
      <p:sp>
        <p:nvSpPr>
          <p:cNvPr id="4" name="文本框 3"/>
          <p:cNvSpPr txBox="1"/>
          <p:nvPr/>
        </p:nvSpPr>
        <p:spPr>
          <a:xfrm>
            <a:off x="925830" y="3834130"/>
            <a:ext cx="3486785" cy="125349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华文宋体" panose="02010600040101010101" charset="-122"/>
                <a:ea typeface="华文宋体" panose="02010600040101010101" charset="-122"/>
                <a:cs typeface="华文宋体" panose="02010600040101010101" charset="-122"/>
              </a:rPr>
              <a:t>没错，看起来有点长的路径</a:t>
            </a:r>
            <a:r>
              <a:rPr lang="en-US" altLang="zh-CN" sz="2400">
                <a:latin typeface="华文宋体" panose="02010600040101010101" charset="-122"/>
                <a:ea typeface="华文宋体" panose="02010600040101010101" charset="-122"/>
                <a:cs typeface="华文宋体" panose="02010600040101010101" charset="-122"/>
              </a:rPr>
              <a:t>1</a:t>
            </a:r>
            <a:r>
              <a:rPr lang="zh-CN" altLang="en-US" sz="2400">
                <a:latin typeface="华文宋体" panose="02010600040101010101" charset="-122"/>
                <a:ea typeface="华文宋体" panose="02010600040101010101" charset="-122"/>
                <a:cs typeface="华文宋体" panose="02010600040101010101" charset="-122"/>
              </a:rPr>
              <a:t>就是绝对路径</a:t>
            </a:r>
            <a:endParaRPr lang="zh-CN" altLang="en-US" sz="2400">
              <a:latin typeface="华文宋体" panose="02010600040101010101" charset="-122"/>
              <a:ea typeface="华文宋体" panose="02010600040101010101" charset="-122"/>
              <a:cs typeface="华文宋体" panose="02010600040101010101" charset="-122"/>
            </a:endParaRPr>
          </a:p>
        </p:txBody>
      </p:sp>
      <p:pic>
        <p:nvPicPr>
          <p:cNvPr id="5" name="图片 4" descr="屏幕截图 2023-12-16 142357"/>
          <p:cNvPicPr>
            <a:picLocks noChangeAspect="1"/>
          </p:cNvPicPr>
          <p:nvPr/>
        </p:nvPicPr>
        <p:blipFill>
          <a:blip r:embed="rId3"/>
          <a:stretch>
            <a:fillRect/>
          </a:stretch>
        </p:blipFill>
        <p:spPr>
          <a:xfrm>
            <a:off x="4933950" y="1278255"/>
            <a:ext cx="5536565" cy="1334770"/>
          </a:xfrm>
          <a:prstGeom prst="rect">
            <a:avLst/>
          </a:prstGeom>
        </p:spPr>
      </p:pic>
      <p:sp>
        <p:nvSpPr>
          <p:cNvPr id="9" name="文本框 8"/>
          <p:cNvSpPr txBox="1"/>
          <p:nvPr/>
        </p:nvSpPr>
        <p:spPr>
          <a:xfrm>
            <a:off x="4933950" y="2833370"/>
            <a:ext cx="5853430" cy="890905"/>
          </a:xfrm>
          <a:prstGeom prst="rect">
            <a:avLst/>
          </a:prstGeom>
          <a:noFill/>
        </p:spPr>
        <p:txBody>
          <a:bodyPr wrap="square" rtlCol="0">
            <a:noAutofit/>
          </a:bodyPr>
          <a:p>
            <a:pPr algn="l"/>
            <a:endParaRPr lang="zh-CN" altLang="en-US" sz="2000">
              <a:latin typeface="Arial" panose="020B0604020202020204" pitchFamily="34" charset="0"/>
              <a:ea typeface="微软雅黑" panose="020B0503020204020204" charset="-122"/>
            </a:endParaRPr>
          </a:p>
        </p:txBody>
      </p:sp>
      <p:pic>
        <p:nvPicPr>
          <p:cNvPr id="10" name="图片 9" descr="海o"/>
          <p:cNvPicPr>
            <a:picLocks noChangeAspect="1"/>
          </p:cNvPicPr>
          <p:nvPr/>
        </p:nvPicPr>
        <p:blipFill>
          <a:blip r:embed="rId4"/>
          <a:stretch>
            <a:fillRect/>
          </a:stretch>
        </p:blipFill>
        <p:spPr>
          <a:xfrm>
            <a:off x="4584065" y="4126865"/>
            <a:ext cx="2333625" cy="2333625"/>
          </a:xfrm>
          <a:prstGeom prst="rect">
            <a:avLst/>
          </a:prstGeom>
        </p:spPr>
      </p:pic>
      <p:sp>
        <p:nvSpPr>
          <p:cNvPr id="11" name="云形 10"/>
          <p:cNvSpPr/>
          <p:nvPr/>
        </p:nvSpPr>
        <p:spPr>
          <a:xfrm>
            <a:off x="6435090" y="2741930"/>
            <a:ext cx="3822700" cy="2038350"/>
          </a:xfrm>
          <a:prstGeom prst="cloud">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995160" y="3095625"/>
            <a:ext cx="2623820" cy="133159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宋体" panose="02010600030101010101" pitchFamily="2" charset="-122"/>
                <a:ea typeface="宋体" panose="02010600030101010101" pitchFamily="2" charset="-122"/>
                <a:cs typeface="宋体" panose="02010600030101010101" pitchFamily="2" charset="-122"/>
              </a:rPr>
              <a:t>这个路径</a:t>
            </a:r>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的</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是什么，同学们，你们知道吗</a:t>
            </a:r>
            <a:r>
              <a:rPr lang="zh-CN" altLang="en-US" sz="2000">
                <a:latin typeface="宋体" panose="02010600030101010101" pitchFamily="2" charset="-122"/>
                <a:ea typeface="宋体" panose="02010600030101010101" pitchFamily="2" charset="-122"/>
                <a:cs typeface="宋体" panose="02010600030101010101" pitchFamily="2" charset="-122"/>
              </a:rPr>
              <a:t>？</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in)">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 grpId="0"/>
      <p:bldP spid="4" grpId="1"/>
      <p:bldP spid="11" grpId="0" animBg="1"/>
      <p:bldP spid="11" grpId="1" animBg="1"/>
      <p:bldP spid="12" grpId="0"/>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09295" y="4194175"/>
            <a:ext cx="2626995" cy="14097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8807" y="498542"/>
            <a:ext cx="626190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概念理解</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16" name="圆角矩形 15"/>
          <p:cNvSpPr/>
          <p:nvPr/>
        </p:nvSpPr>
        <p:spPr>
          <a:xfrm>
            <a:off x="5729605" y="1200785"/>
            <a:ext cx="5853430" cy="43008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descr="鸟巢1"/>
          <p:cNvPicPr>
            <a:picLocks noChangeAspect="1"/>
          </p:cNvPicPr>
          <p:nvPr/>
        </p:nvPicPr>
        <p:blipFill>
          <a:blip r:embed="rId3"/>
          <a:stretch>
            <a:fillRect/>
          </a:stretch>
        </p:blipFill>
        <p:spPr>
          <a:xfrm>
            <a:off x="7830820" y="4000500"/>
            <a:ext cx="1092835" cy="1092835"/>
          </a:xfrm>
          <a:prstGeom prst="rect">
            <a:avLst/>
          </a:prstGeom>
        </p:spPr>
      </p:pic>
      <p:sp>
        <p:nvSpPr>
          <p:cNvPr id="18" name="文本框 17"/>
          <p:cNvSpPr txBox="1"/>
          <p:nvPr/>
        </p:nvSpPr>
        <p:spPr>
          <a:xfrm>
            <a:off x="7973060" y="4856480"/>
            <a:ext cx="879475" cy="706755"/>
          </a:xfrm>
          <a:prstGeom prst="rect">
            <a:avLst/>
          </a:prstGeom>
        </p:spPr>
        <p:txBody>
          <a:bodyPr wrap="square">
            <a:spAutoFit/>
            <a:extLst>
              <a:ext uri="{4A0BC546-FE56-4ADE-93B0-CB8AF2F6F144}">
                <wpsdc:textFrameExt xmlns:wpsdc="http://www.wps.cn/officeDocument/2022/drawingmlCustomData" type="text"/>
              </a:ext>
            </a:extLst>
          </a:bodyPr>
          <a:p>
            <a:r>
              <a:rPr lang="zh-CN" altLang="en-US" sz="2000">
                <a:latin typeface="Arial" panose="020B0604020202020204" pitchFamily="34" charset="0"/>
                <a:ea typeface="微软雅黑" panose="020B0503020204020204" charset="-122"/>
              </a:rPr>
              <a:t>巢穴</a:t>
            </a:r>
            <a:endParaRPr lang="zh-CN" altLang="en-US" sz="2000">
              <a:latin typeface="Arial" panose="020B0604020202020204" pitchFamily="34" charset="0"/>
              <a:ea typeface="微软雅黑" panose="020B0503020204020204" charset="-122"/>
            </a:endParaRPr>
          </a:p>
          <a:p>
            <a:r>
              <a:rPr lang="en-US" altLang="zh-CN" sz="2000">
                <a:latin typeface="Arial" panose="020B0604020202020204" pitchFamily="34" charset="0"/>
                <a:ea typeface="微软雅黑" panose="020B0503020204020204" charset="-122"/>
              </a:rPr>
              <a:t>(C</a:t>
            </a:r>
            <a:r>
              <a:rPr lang="zh-CN" altLang="en-US" sz="2000">
                <a:latin typeface="Arial" panose="020B0604020202020204" pitchFamily="34" charset="0"/>
                <a:ea typeface="微软雅黑" panose="020B0503020204020204" charset="-122"/>
              </a:rPr>
              <a:t>盘</a:t>
            </a:r>
            <a:r>
              <a:rPr lang="en-US" altLang="zh-CN" sz="2000">
                <a:latin typeface="Arial" panose="020B0604020202020204" pitchFamily="34" charset="0"/>
                <a:ea typeface="微软雅黑" panose="020B0503020204020204" charset="-122"/>
              </a:rPr>
              <a:t>)</a:t>
            </a:r>
            <a:endParaRPr lang="en-US" altLang="zh-CN" sz="2000">
              <a:latin typeface="Arial" panose="020B0604020202020204" pitchFamily="34" charset="0"/>
              <a:ea typeface="微软雅黑" panose="020B0503020204020204" charset="-122"/>
            </a:endParaRPr>
          </a:p>
        </p:txBody>
      </p:sp>
      <p:pic>
        <p:nvPicPr>
          <p:cNvPr id="19" name="图片 18" descr="鸟巢1"/>
          <p:cNvPicPr>
            <a:picLocks noChangeAspect="1"/>
          </p:cNvPicPr>
          <p:nvPr>
            <p:custDataLst>
              <p:tags r:id="rId4"/>
            </p:custDataLst>
          </p:nvPr>
        </p:nvPicPr>
        <p:blipFill>
          <a:blip r:embed="rId3"/>
          <a:stretch>
            <a:fillRect/>
          </a:stretch>
        </p:blipFill>
        <p:spPr>
          <a:xfrm>
            <a:off x="9504045" y="4000500"/>
            <a:ext cx="1092835" cy="1092835"/>
          </a:xfrm>
          <a:prstGeom prst="rect">
            <a:avLst/>
          </a:prstGeom>
        </p:spPr>
      </p:pic>
      <p:sp>
        <p:nvSpPr>
          <p:cNvPr id="20" name="文本框 19"/>
          <p:cNvSpPr txBox="1"/>
          <p:nvPr/>
        </p:nvSpPr>
        <p:spPr>
          <a:xfrm>
            <a:off x="10447655" y="4087495"/>
            <a:ext cx="990600" cy="1200150"/>
          </a:xfrm>
          <a:prstGeom prst="rect">
            <a:avLst/>
          </a:prstGeom>
        </p:spPr>
        <p:txBody>
          <a:bodyPr wrap="square">
            <a:noAutofit/>
            <a:extLst>
              <a:ext uri="{4A0BC546-FE56-4ADE-93B0-CB8AF2F6F144}">
                <wpsdc:textFrameExt xmlns:wpsdc="http://www.wps.cn/officeDocument/2022/drawingmlCustomData" type="text"/>
              </a:ext>
            </a:extLst>
          </a:bodyPr>
          <a:p>
            <a:r>
              <a:rPr lang="zh-CN" altLang="en-US" sz="2000">
                <a:latin typeface="Arial" panose="020B0604020202020204" pitchFamily="34" charset="0"/>
                <a:ea typeface="微软雅黑" panose="020B0503020204020204" charset="-122"/>
              </a:rPr>
              <a:t>鸡窝</a:t>
            </a:r>
            <a:endParaRPr lang="zh-CN" altLang="en-US" sz="2000">
              <a:latin typeface="Arial" panose="020B0604020202020204" pitchFamily="34" charset="0"/>
              <a:ea typeface="微软雅黑" panose="020B0503020204020204" charset="-122"/>
            </a:endParaRPr>
          </a:p>
          <a:p>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你当前所在位置）</a:t>
            </a:r>
            <a:endParaRPr lang="zh-CN" altLang="en-US" sz="2000">
              <a:latin typeface="Arial" panose="020B0604020202020204" pitchFamily="34" charset="0"/>
              <a:ea typeface="微软雅黑" panose="020B0503020204020204" charset="-122"/>
            </a:endParaRPr>
          </a:p>
        </p:txBody>
      </p:sp>
      <p:pic>
        <p:nvPicPr>
          <p:cNvPr id="21" name="图片 20" descr="圣诞-松果"/>
          <p:cNvPicPr>
            <a:picLocks noChangeAspect="1"/>
          </p:cNvPicPr>
          <p:nvPr/>
        </p:nvPicPr>
        <p:blipFill>
          <a:blip r:embed="rId5"/>
          <a:stretch>
            <a:fillRect/>
          </a:stretch>
        </p:blipFill>
        <p:spPr>
          <a:xfrm>
            <a:off x="9401810" y="2179955"/>
            <a:ext cx="1195070" cy="1042035"/>
          </a:xfrm>
          <a:prstGeom prst="rect">
            <a:avLst/>
          </a:prstGeom>
        </p:spPr>
      </p:pic>
      <p:pic>
        <p:nvPicPr>
          <p:cNvPr id="22" name="图片 21" descr="鸟巢1"/>
          <p:cNvPicPr>
            <a:picLocks noChangeAspect="1"/>
          </p:cNvPicPr>
          <p:nvPr>
            <p:custDataLst>
              <p:tags r:id="rId6"/>
            </p:custDataLst>
          </p:nvPr>
        </p:nvPicPr>
        <p:blipFill>
          <a:blip r:embed="rId3"/>
          <a:stretch>
            <a:fillRect/>
          </a:stretch>
        </p:blipFill>
        <p:spPr>
          <a:xfrm>
            <a:off x="7759700" y="2179955"/>
            <a:ext cx="1092835" cy="1092835"/>
          </a:xfrm>
          <a:prstGeom prst="rect">
            <a:avLst/>
          </a:prstGeom>
        </p:spPr>
      </p:pic>
      <p:sp>
        <p:nvSpPr>
          <p:cNvPr id="23" name="文本框 22"/>
          <p:cNvSpPr txBox="1"/>
          <p:nvPr/>
        </p:nvSpPr>
        <p:spPr>
          <a:xfrm>
            <a:off x="9688195" y="3158490"/>
            <a:ext cx="758825" cy="398780"/>
          </a:xfrm>
          <a:prstGeom prst="rect">
            <a:avLst/>
          </a:prstGeom>
        </p:spPr>
        <p:txBody>
          <a:bodyPr wrap="square">
            <a:spAutoFit/>
            <a:extLst>
              <a:ext uri="{4A0BC546-FE56-4ADE-93B0-CB8AF2F6F144}">
                <wpsdc:textFrameExt xmlns:wpsdc="http://www.wps.cn/officeDocument/2022/drawingmlCustomData" type="text"/>
              </a:ext>
            </a:extLst>
          </a:bodyPr>
          <a:p>
            <a:r>
              <a:rPr lang="zh-CN" altLang="en-US" sz="2000">
                <a:latin typeface="Arial" panose="020B0604020202020204" pitchFamily="34" charset="0"/>
                <a:ea typeface="微软雅黑" panose="020B0503020204020204" charset="-122"/>
              </a:rPr>
              <a:t>松果</a:t>
            </a:r>
            <a:endParaRPr lang="zh-CN" altLang="en-US" sz="2000">
              <a:latin typeface="Arial" panose="020B0604020202020204" pitchFamily="34" charset="0"/>
              <a:ea typeface="微软雅黑" panose="020B0503020204020204" charset="-122"/>
            </a:endParaRPr>
          </a:p>
        </p:txBody>
      </p:sp>
      <p:sp>
        <p:nvSpPr>
          <p:cNvPr id="24" name="文本框 23"/>
          <p:cNvSpPr txBox="1"/>
          <p:nvPr/>
        </p:nvSpPr>
        <p:spPr>
          <a:xfrm>
            <a:off x="7973060" y="3158490"/>
            <a:ext cx="694055" cy="398780"/>
          </a:xfrm>
          <a:prstGeom prst="rect">
            <a:avLst/>
          </a:prstGeom>
        </p:spPr>
        <p:txBody>
          <a:bodyPr wrap="square">
            <a:spAutoFit/>
            <a:extLst>
              <a:ext uri="{4A0BC546-FE56-4ADE-93B0-CB8AF2F6F144}">
                <wpsdc:textFrameExt xmlns:wpsdc="http://www.wps.cn/officeDocument/2022/drawingmlCustomData" type="text"/>
              </a:ext>
            </a:extLst>
          </a:bodyPr>
          <a:p>
            <a:r>
              <a:rPr lang="zh-CN" altLang="en-US" sz="2000">
                <a:latin typeface="Arial" panose="020B0604020202020204" pitchFamily="34" charset="0"/>
                <a:ea typeface="微软雅黑" panose="020B0503020204020204" charset="-122"/>
              </a:rPr>
              <a:t>鸭窝</a:t>
            </a:r>
            <a:endParaRPr lang="zh-CN" altLang="en-US" sz="2000">
              <a:latin typeface="Arial" panose="020B0604020202020204" pitchFamily="34" charset="0"/>
              <a:ea typeface="微软雅黑" panose="020B0503020204020204" charset="-122"/>
            </a:endParaRPr>
          </a:p>
        </p:txBody>
      </p:sp>
      <p:pic>
        <p:nvPicPr>
          <p:cNvPr id="25" name="图片 24" descr="鸟巢1"/>
          <p:cNvPicPr>
            <a:picLocks noChangeAspect="1"/>
          </p:cNvPicPr>
          <p:nvPr>
            <p:custDataLst>
              <p:tags r:id="rId7"/>
            </p:custDataLst>
          </p:nvPr>
        </p:nvPicPr>
        <p:blipFill>
          <a:blip r:embed="rId3"/>
          <a:stretch>
            <a:fillRect/>
          </a:stretch>
        </p:blipFill>
        <p:spPr>
          <a:xfrm>
            <a:off x="6026785" y="4000500"/>
            <a:ext cx="1092835" cy="1092835"/>
          </a:xfrm>
          <a:prstGeom prst="rect">
            <a:avLst/>
          </a:prstGeom>
        </p:spPr>
      </p:pic>
      <p:sp>
        <p:nvSpPr>
          <p:cNvPr id="26" name="文本框 25"/>
          <p:cNvSpPr txBox="1"/>
          <p:nvPr/>
        </p:nvSpPr>
        <p:spPr>
          <a:xfrm>
            <a:off x="6254750" y="4919345"/>
            <a:ext cx="787400" cy="398780"/>
          </a:xfrm>
          <a:prstGeom prst="rect">
            <a:avLst/>
          </a:prstGeom>
        </p:spPr>
        <p:txBody>
          <a:bodyPr wrap="square">
            <a:spAutoFit/>
            <a:extLst>
              <a:ext uri="{4A0BC546-FE56-4ADE-93B0-CB8AF2F6F144}">
                <wpsdc:textFrameExt xmlns:wpsdc="http://www.wps.cn/officeDocument/2022/drawingmlCustomData" type="text"/>
              </a:ext>
            </a:extLst>
          </a:bodyPr>
          <a:p>
            <a:r>
              <a:rPr lang="zh-CN" altLang="en-US" sz="2000">
                <a:latin typeface="Arial" panose="020B0604020202020204" pitchFamily="34" charset="0"/>
                <a:ea typeface="微软雅黑" panose="020B0503020204020204" charset="-122"/>
              </a:rPr>
              <a:t>鹅窝</a:t>
            </a:r>
            <a:endParaRPr lang="zh-CN" altLang="en-US" sz="2000">
              <a:latin typeface="Arial" panose="020B0604020202020204" pitchFamily="34" charset="0"/>
              <a:ea typeface="微软雅黑" panose="020B0503020204020204" charset="-122"/>
            </a:endParaRPr>
          </a:p>
        </p:txBody>
      </p:sp>
      <p:pic>
        <p:nvPicPr>
          <p:cNvPr id="27" name="图片 26" descr="蜜蜂"/>
          <p:cNvPicPr>
            <a:picLocks noChangeAspect="1"/>
          </p:cNvPicPr>
          <p:nvPr/>
        </p:nvPicPr>
        <p:blipFill>
          <a:blip r:embed="rId8"/>
          <a:stretch>
            <a:fillRect/>
          </a:stretch>
        </p:blipFill>
        <p:spPr>
          <a:xfrm>
            <a:off x="6090920" y="2270760"/>
            <a:ext cx="951230" cy="951230"/>
          </a:xfrm>
          <a:prstGeom prst="rect">
            <a:avLst/>
          </a:prstGeom>
        </p:spPr>
      </p:pic>
      <p:sp>
        <p:nvSpPr>
          <p:cNvPr id="29" name="文本框 28"/>
          <p:cNvSpPr txBox="1"/>
          <p:nvPr/>
        </p:nvSpPr>
        <p:spPr>
          <a:xfrm>
            <a:off x="6254750" y="3272790"/>
            <a:ext cx="1119505" cy="398780"/>
          </a:xfrm>
          <a:prstGeom prst="rect">
            <a:avLst/>
          </a:prstGeom>
        </p:spPr>
        <p:txBody>
          <a:bodyPr wrap="square">
            <a:spAutoFit/>
            <a:extLst>
              <a:ext uri="{4A0BC546-FE56-4ADE-93B0-CB8AF2F6F144}">
                <wpsdc:textFrameExt xmlns:wpsdc="http://www.wps.cn/officeDocument/2022/drawingmlCustomData" type="text"/>
              </a:ext>
            </a:extLst>
          </a:bodyPr>
          <a:p>
            <a:r>
              <a:rPr lang="zh-CN" altLang="en-US" sz="2000">
                <a:latin typeface="Arial" panose="020B0604020202020204" pitchFamily="34" charset="0"/>
                <a:ea typeface="微软雅黑" panose="020B0503020204020204" charset="-122"/>
              </a:rPr>
              <a:t>蜜蜂</a:t>
            </a:r>
            <a:endParaRPr lang="zh-CN" altLang="en-US" sz="2000">
              <a:latin typeface="Arial" panose="020B0604020202020204" pitchFamily="34" charset="0"/>
              <a:ea typeface="微软雅黑" panose="020B0503020204020204" charset="-122"/>
            </a:endParaRPr>
          </a:p>
        </p:txBody>
      </p:sp>
      <p:sp>
        <p:nvSpPr>
          <p:cNvPr id="2" name="上箭头 1"/>
          <p:cNvSpPr/>
          <p:nvPr/>
        </p:nvSpPr>
        <p:spPr>
          <a:xfrm>
            <a:off x="9816465" y="3524885"/>
            <a:ext cx="365125" cy="5575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9"/>
            </p:custDataLst>
          </p:nvPr>
        </p:nvSpPr>
        <p:spPr>
          <a:xfrm>
            <a:off x="581025" y="1278255"/>
            <a:ext cx="6096000" cy="1476375"/>
          </a:xfrm>
          <a:prstGeom prst="rect">
            <a:avLst/>
          </a:prstGeom>
          <a:noFill/>
        </p:spPr>
        <p:txBody>
          <a:bodyPr wrap="square" rtlCol="0" anchor="t">
            <a:spAutoFit/>
          </a:bodyPr>
          <a:p>
            <a:r>
              <a:rPr lang="zh-CN" altLang="en-US"/>
              <a:t># 路径</a:t>
            </a:r>
            <a:r>
              <a:rPr lang="en-US" altLang="zh-CN"/>
              <a:t>1</a:t>
            </a:r>
            <a:endParaRPr lang="zh-CN" altLang="en-US"/>
          </a:p>
          <a:p>
            <a:r>
              <a:rPr lang="zh-CN" altLang="en-US"/>
              <a:t>absolute_path = "C:\\鸡窝\\坚果</a:t>
            </a:r>
            <a:r>
              <a:rPr lang="en-US" altLang="zh-CN"/>
              <a:t>.py</a:t>
            </a:r>
            <a:r>
              <a:rPr lang="zh-CN" altLang="en-US"/>
              <a:t>"</a:t>
            </a:r>
            <a:endParaRPr lang="zh-CN" altLang="en-US"/>
          </a:p>
          <a:p>
            <a:endParaRPr lang="zh-CN" altLang="en-US"/>
          </a:p>
          <a:p>
            <a:r>
              <a:rPr lang="zh-CN" altLang="en-US"/>
              <a:t># 路径</a:t>
            </a:r>
            <a:r>
              <a:rPr lang="en-US" altLang="zh-CN"/>
              <a:t>2</a:t>
            </a:r>
            <a:endParaRPr lang="zh-CN" altLang="en-US"/>
          </a:p>
          <a:p>
            <a:r>
              <a:rPr lang="zh-CN" altLang="en-US"/>
              <a:t>relative_path = ".</a:t>
            </a:r>
            <a:r>
              <a:rPr lang="en-US" altLang="zh-CN"/>
              <a:t>/</a:t>
            </a:r>
            <a:r>
              <a:rPr lang="zh-CN" altLang="en-US"/>
              <a:t>坚果.</a:t>
            </a:r>
            <a:r>
              <a:rPr lang="en-US" altLang="zh-CN"/>
              <a:t>py</a:t>
            </a:r>
            <a:r>
              <a:rPr lang="zh-CN" altLang="en-US"/>
              <a:t>"</a:t>
            </a:r>
            <a:endParaRPr lang="zh-CN" altLang="en-US"/>
          </a:p>
        </p:txBody>
      </p:sp>
      <p:sp>
        <p:nvSpPr>
          <p:cNvPr id="8" name="文本框 7"/>
          <p:cNvSpPr txBox="1"/>
          <p:nvPr/>
        </p:nvSpPr>
        <p:spPr>
          <a:xfrm>
            <a:off x="581025" y="2833370"/>
            <a:ext cx="4064000" cy="1381125"/>
          </a:xfrm>
          <a:prstGeom prst="rect">
            <a:avLst/>
          </a:prstGeom>
        </p:spPr>
        <p:txBody>
          <a:bodyPr>
            <a:noAutofit/>
            <a:extLst>
              <a:ext uri="{4A0BC546-FE56-4ADE-93B0-CB8AF2F6F144}">
                <wpsdc:textFrameExt xmlns:wpsdc="http://www.wps.cn/officeDocument/2022/drawingmlCustomData" type="text"/>
              </a:ext>
            </a:extLst>
          </a:bodyPr>
          <a:p>
            <a:r>
              <a:rPr lang="zh-CN" altLang="en-US" sz="2000">
                <a:latin typeface="宋体" panose="02010600030101010101" pitchFamily="2" charset="-122"/>
                <a:ea typeface="宋体" panose="02010600030101010101" pitchFamily="2" charset="-122"/>
                <a:cs typeface="宋体" panose="02010600030101010101" pitchFamily="2" charset="-122"/>
              </a:rPr>
              <a:t>回到我们刚才找的相对路径，我们仔细观察就会发现</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这个</a:t>
            </a:r>
            <a:r>
              <a:rPr lang="en-US" altLang="zh-CN" sz="2000">
                <a:latin typeface="宋体" panose="02010600030101010101" pitchFamily="2" charset="-122"/>
                <a:ea typeface="宋体" panose="02010600030101010101" pitchFamily="2" charset="-122"/>
                <a:cs typeface="宋体" panose="02010600030101010101" pitchFamily="2" charset="-122"/>
              </a:rPr>
              <a:t> ./ </a:t>
            </a:r>
            <a:r>
              <a:rPr lang="zh-CN" altLang="en-US" sz="2000">
                <a:latin typeface="宋体" panose="02010600030101010101" pitchFamily="2" charset="-122"/>
                <a:ea typeface="宋体" panose="02010600030101010101" pitchFamily="2" charset="-122"/>
                <a:cs typeface="宋体" panose="02010600030101010101" pitchFamily="2" charset="-122"/>
              </a:rPr>
              <a:t>其实表示的就是鸡窝文件夹！！！</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那鸡窝具体是什么？</a:t>
            </a:r>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5" name="图文框 4"/>
          <p:cNvSpPr/>
          <p:nvPr/>
        </p:nvSpPr>
        <p:spPr>
          <a:xfrm>
            <a:off x="10384790" y="4305300"/>
            <a:ext cx="1053465" cy="1196975"/>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102" name="图片 101"/>
          <p:cNvPicPr/>
          <p:nvPr/>
        </p:nvPicPr>
        <p:blipFill>
          <a:blip r:embed="rId10"/>
          <a:stretch>
            <a:fillRect/>
          </a:stretch>
        </p:blipFill>
        <p:spPr>
          <a:xfrm>
            <a:off x="3397250" y="4293235"/>
            <a:ext cx="2230755" cy="2305685"/>
          </a:xfrm>
          <a:prstGeom prst="rect">
            <a:avLst/>
          </a:prstGeom>
          <a:noFill/>
          <a:ln w="9525">
            <a:noFill/>
          </a:ln>
        </p:spPr>
      </p:pic>
      <p:sp>
        <p:nvSpPr>
          <p:cNvPr id="7" name="文本框 6"/>
          <p:cNvSpPr txBox="1"/>
          <p:nvPr/>
        </p:nvSpPr>
        <p:spPr>
          <a:xfrm>
            <a:off x="316865" y="4213860"/>
            <a:ext cx="2681605" cy="1390015"/>
          </a:xfrm>
          <a:prstGeom prst="rect">
            <a:avLst/>
          </a:prstGeom>
        </p:spPr>
        <p:txBody>
          <a:bodyPr wrap="square">
            <a:noAutofit/>
            <a:extLst>
              <a:ext uri="{4A0BC546-FE56-4ADE-93B0-CB8AF2F6F144}">
                <wpsdc:textFrameExt xmlns:wpsdc="http://www.wps.cn/officeDocument/2022/drawingmlCustomData" type="text"/>
              </a:ext>
            </a:extLst>
          </a:bodyPr>
          <a:p>
            <a:pPr marL="457200" lvl="1" indent="457200" algn="l"/>
            <a:r>
              <a:rPr lang="zh-CN" altLang="en-US" sz="2000">
                <a:gradFill>
                  <a:gsLst>
                    <a:gs pos="0">
                      <a:srgbClr val="012D86"/>
                    </a:gs>
                    <a:gs pos="100000">
                      <a:srgbClr val="0E2557"/>
                    </a:gs>
                  </a:gsLst>
                  <a:lin scaled="0"/>
                </a:gradFill>
                <a:latin typeface="宋体" panose="02010600030101010101" pitchFamily="2" charset="-122"/>
                <a:ea typeface="宋体" panose="02010600030101010101" pitchFamily="2" charset="-122"/>
              </a:rPr>
              <a:t>其实就是代表我们代码当前所在的文件目录！！</a:t>
            </a:r>
            <a:endParaRPr lang="zh-CN" altLang="en-US" sz="2000">
              <a:gradFill>
                <a:gsLst>
                  <a:gs pos="0">
                    <a:srgbClr val="012D86"/>
                  </a:gs>
                  <a:gs pos="100000">
                    <a:srgbClr val="0E2557"/>
                  </a:gs>
                </a:gsLst>
                <a:lin scaled="0"/>
              </a:gra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 grpId="0"/>
      <p:bldP spid="8" grpId="1"/>
      <p:bldP spid="5" grpId="0" animBg="1"/>
      <p:bldP spid="5" grpId="1" animBg="1"/>
      <p:bldP spid="9" grpId="0" animBg="1"/>
      <p:bldP spid="9" grpId="1" animBg="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9085" y="498475"/>
            <a:ext cx="7680960"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在系统代码中的具体应用</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2-16 143017"/>
          <p:cNvPicPr>
            <a:picLocks noChangeAspect="1"/>
          </p:cNvPicPr>
          <p:nvPr/>
        </p:nvPicPr>
        <p:blipFill>
          <a:blip r:embed="rId3"/>
          <a:stretch>
            <a:fillRect/>
          </a:stretch>
        </p:blipFill>
        <p:spPr>
          <a:xfrm>
            <a:off x="925830" y="1200785"/>
            <a:ext cx="6810375" cy="1524000"/>
          </a:xfrm>
          <a:prstGeom prst="rect">
            <a:avLst/>
          </a:prstGeom>
        </p:spPr>
      </p:pic>
      <p:sp>
        <p:nvSpPr>
          <p:cNvPr id="4" name="文本框 3"/>
          <p:cNvSpPr txBox="1"/>
          <p:nvPr/>
        </p:nvSpPr>
        <p:spPr>
          <a:xfrm>
            <a:off x="925830" y="2880360"/>
            <a:ext cx="4754245" cy="398780"/>
          </a:xfrm>
          <a:prstGeom prst="rect">
            <a:avLst/>
          </a:prstGeom>
        </p:spPr>
        <p:txBody>
          <a:bodyPr wrap="square">
            <a:spAutoFit/>
            <a:extLst>
              <a:ext uri="{4A0BC546-FE56-4ADE-93B0-CB8AF2F6F144}">
                <wpsdc:textFrameExt xmlns:wpsdc="http://www.wps.cn/officeDocument/2022/drawingmlCustomData" type="text"/>
              </a:ext>
            </a:extLst>
          </a:bodyPr>
          <a:p>
            <a:r>
              <a:rPr lang="zh-CN" altLang="en-US" sz="2000">
                <a:latin typeface="宋体" panose="02010600030101010101" pitchFamily="2" charset="-122"/>
                <a:ea typeface="宋体" panose="02010600030101010101" pitchFamily="2" charset="-122"/>
              </a:rPr>
              <a:t>这就是在我们的系统代码中要用到的了</a:t>
            </a:r>
            <a:endParaRPr lang="zh-CN" altLang="en-US" sz="2000">
              <a:latin typeface="宋体" panose="02010600030101010101" pitchFamily="2" charset="-122"/>
              <a:ea typeface="宋体" panose="02010600030101010101" pitchFamily="2" charset="-122"/>
            </a:endParaRPr>
          </a:p>
        </p:txBody>
      </p:sp>
      <p:sp>
        <p:nvSpPr>
          <p:cNvPr id="5" name="文本框 4"/>
          <p:cNvSpPr txBox="1"/>
          <p:nvPr/>
        </p:nvSpPr>
        <p:spPr>
          <a:xfrm>
            <a:off x="925830" y="3383915"/>
            <a:ext cx="4834890" cy="1605915"/>
          </a:xfrm>
          <a:prstGeom prst="rect">
            <a:avLst/>
          </a:prstGeom>
        </p:spPr>
        <p:txBody>
          <a:bodyPr wrap="square">
            <a:noAutofit/>
            <a:extLst>
              <a:ext uri="{4A0BC546-FE56-4ADE-93B0-CB8AF2F6F144}">
                <wpsdc:textFrameExt xmlns:wpsdc="http://www.wps.cn/officeDocument/2022/drawingmlCustomData" type="text"/>
              </a:ext>
            </a:extLst>
          </a:bodyPr>
          <a:p>
            <a:r>
              <a:rPr lang="zh-CN" altLang="en-US" sz="2000">
                <a:latin typeface="宋体" panose="02010600030101010101" pitchFamily="2" charset="-122"/>
                <a:ea typeface="宋体" panose="02010600030101010101" pitchFamily="2" charset="-122"/>
                <a:cs typeface="宋体" panose="02010600030101010101" pitchFamily="2" charset="-122"/>
              </a:rPr>
              <a:t>是不是感觉有点陌生，和我们所写的带</a:t>
            </a:r>
            <a:r>
              <a:rPr lang="en-US" altLang="zh-CN" sz="2000">
                <a:latin typeface="宋体" panose="02010600030101010101" pitchFamily="2" charset="-122"/>
                <a:ea typeface="宋体" panose="02010600030101010101" pitchFamily="2" charset="-122"/>
                <a:cs typeface="宋体" panose="02010600030101010101" pitchFamily="2" charset="-122"/>
              </a:rPr>
              <a:t>c</a:t>
            </a:r>
            <a:r>
              <a:rPr lang="zh-CN" altLang="en-US" sz="2000">
                <a:latin typeface="宋体" panose="02010600030101010101" pitchFamily="2" charset="-122"/>
                <a:ea typeface="宋体" panose="02010600030101010101" pitchFamily="2" charset="-122"/>
                <a:cs typeface="宋体" panose="02010600030101010101" pitchFamily="2" charset="-122"/>
              </a:rPr>
              <a:t>盘的绝对路径有点不一样，这样做事实上是用到了模块的知识写的一个升级版的绝对路径，我们把这段代码一步一步拆解分析一下</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103" name="图片 102"/>
          <p:cNvPicPr/>
          <p:nvPr/>
        </p:nvPicPr>
        <p:blipFill>
          <a:blip r:embed="rId4"/>
          <a:stretch>
            <a:fillRect/>
          </a:stretch>
        </p:blipFill>
        <p:spPr>
          <a:xfrm>
            <a:off x="6692900" y="3042285"/>
            <a:ext cx="4573270" cy="2581910"/>
          </a:xfrm>
          <a:prstGeom prst="rect">
            <a:avLst/>
          </a:prstGeom>
          <a:noFill/>
          <a:ln w="9525">
            <a:noFill/>
          </a:ln>
        </p:spPr>
      </p:pic>
      <p:sp>
        <p:nvSpPr>
          <p:cNvPr id="2" name="流程图: 顺序访问存储器 1"/>
          <p:cNvSpPr/>
          <p:nvPr/>
        </p:nvSpPr>
        <p:spPr>
          <a:xfrm>
            <a:off x="5943600" y="2844165"/>
            <a:ext cx="2402840" cy="1724025"/>
          </a:xfrm>
          <a:prstGeom prst="flowChartMagneticTap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234430" y="3245485"/>
            <a:ext cx="1893570" cy="100393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a:solidFill>
                  <a:srgbClr val="FFFF00"/>
                </a:solidFill>
                <a:latin typeface="宋体" panose="02010600030101010101" pitchFamily="2" charset="-122"/>
                <a:ea typeface="宋体" panose="02010600030101010101" pitchFamily="2" charset="-122"/>
              </a:rPr>
              <a:t>代码好复杂，好兴奋</a:t>
            </a:r>
            <a:r>
              <a:rPr lang="zh-CN" altLang="en-US" sz="2000">
                <a:solidFill>
                  <a:srgbClr val="FFFF00"/>
                </a:solidFill>
                <a:latin typeface="Arial" panose="020B0604020202020204" pitchFamily="34" charset="0"/>
                <a:ea typeface="微软雅黑" panose="020B0503020204020204" charset="-122"/>
              </a:rPr>
              <a:t>！</a:t>
            </a:r>
            <a:endParaRPr lang="zh-CN" altLang="en-US" sz="2000">
              <a:solidFill>
                <a:srgbClr val="FFFF00"/>
              </a:soli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box(in)">
                                      <p:cBhvr>
                                        <p:cTn id="34" dur="2000"/>
                                        <p:tgtEl>
                                          <p:spTgt spid="10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 grpId="0"/>
      <p:bldP spid="4" grpId="1"/>
      <p:bldP spid="5" grpId="0"/>
      <p:bldP spid="5" grpId="1"/>
      <p:bldP spid="2" grpId="0" animBg="1"/>
      <p:bldP spid="2" grpId="1" animBg="1"/>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9085" y="498475"/>
            <a:ext cx="7680960"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在系统代码中的具体应用</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2-16 143017"/>
          <p:cNvPicPr>
            <a:picLocks noChangeAspect="1"/>
          </p:cNvPicPr>
          <p:nvPr/>
        </p:nvPicPr>
        <p:blipFill>
          <a:blip r:embed="rId3"/>
          <a:stretch>
            <a:fillRect/>
          </a:stretch>
        </p:blipFill>
        <p:spPr>
          <a:xfrm>
            <a:off x="925830" y="1200785"/>
            <a:ext cx="6810375" cy="1524000"/>
          </a:xfrm>
          <a:prstGeom prst="rect">
            <a:avLst/>
          </a:prstGeom>
        </p:spPr>
      </p:pic>
      <p:sp>
        <p:nvSpPr>
          <p:cNvPr id="4" name="文本框 3"/>
          <p:cNvSpPr txBox="1"/>
          <p:nvPr/>
        </p:nvSpPr>
        <p:spPr>
          <a:xfrm>
            <a:off x="925830" y="2880360"/>
            <a:ext cx="4754245" cy="1014730"/>
          </a:xfrm>
          <a:prstGeom prst="rect">
            <a:avLst/>
          </a:prstGeom>
        </p:spPr>
        <p:txBody>
          <a:bodyPr wrap="square">
            <a:spAutoFit/>
            <a:extLst>
              <a:ext uri="{4A0BC546-FE56-4ADE-93B0-CB8AF2F6F144}">
                <wpsdc:textFrameExt xmlns:wpsdc="http://www.wps.cn/officeDocument/2022/drawingmlCustomData" type="text"/>
              </a:ext>
            </a:extLst>
          </a:bodyPr>
          <a:p>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先看</a:t>
            </a:r>
            <a:r>
              <a:rPr lang="en-US" altLang="zh-CN" sz="2000">
                <a:latin typeface="宋体" panose="02010600030101010101" pitchFamily="2" charset="-122"/>
                <a:ea typeface="宋体" panose="02010600030101010101" pitchFamily="2" charset="-122"/>
                <a:cs typeface="宋体" panose="02010600030101010101" pitchFamily="2" charset="-122"/>
              </a:rPr>
              <a:t>current_directory,</a:t>
            </a:r>
            <a:r>
              <a:rPr lang="zh-CN" altLang="en-US" sz="2000">
                <a:latin typeface="宋体" panose="02010600030101010101" pitchFamily="2" charset="-122"/>
                <a:ea typeface="宋体" panose="02010600030101010101" pitchFamily="2" charset="-122"/>
                <a:cs typeface="宋体" panose="02010600030101010101" pitchFamily="2" charset="-122"/>
              </a:rPr>
              <a:t>这个表示的是我们当前代码所在的文件目录，可以理解成刚刚的鸡窝的绝对路径</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925830" y="4150910"/>
            <a:ext cx="4064000" cy="1198880"/>
          </a:xfrm>
          <a:prstGeom prst="rect">
            <a:avLst/>
          </a:prstGeom>
        </p:spPr>
        <p:txBody>
          <a:bodyPr>
            <a:spAutoFit/>
            <a:extLst>
              <a:ext uri="{4A0BC546-FE56-4ADE-93B0-CB8AF2F6F144}">
                <wpsdc:textFrameExt xmlns:wpsdc="http://www.wps.cn/officeDocument/2022/drawingmlCustomData" type="text"/>
              </a:ext>
            </a:extLst>
          </a:bodyPr>
          <a:p>
            <a:r>
              <a:rPr lang="en-US" altLang="zh-CN">
                <a:latin typeface="宋体" panose="02010600030101010101" pitchFamily="2" charset="-122"/>
                <a:ea typeface="宋体" panose="02010600030101010101" pitchFamily="2" charset="-122"/>
                <a:cs typeface="宋体" panose="02010600030101010101" pitchFamily="2" charset="-122"/>
              </a:rPr>
              <a:t>2.</a:t>
            </a:r>
            <a:r>
              <a:rPr lang="zh-CN" altLang="en-US">
                <a:latin typeface="宋体" panose="02010600030101010101" pitchFamily="2" charset="-122"/>
                <a:ea typeface="宋体" panose="02010600030101010101" pitchFamily="2" charset="-122"/>
                <a:cs typeface="宋体" panose="02010600030101010101" pitchFamily="2" charset="-122"/>
              </a:rPr>
              <a:t>再看</a:t>
            </a:r>
            <a:r>
              <a:rPr lang="en-US" altLang="zh-CN">
                <a:latin typeface="宋体" panose="02010600030101010101" pitchFamily="2" charset="-122"/>
                <a:ea typeface="宋体" panose="02010600030101010101" pitchFamily="2" charset="-122"/>
                <a:cs typeface="宋体" panose="02010600030101010101" pitchFamily="2" charset="-122"/>
              </a:rPr>
              <a:t>(__file__),</a:t>
            </a:r>
            <a:r>
              <a:rPr lang="zh-CN" altLang="en-US">
                <a:latin typeface="宋体" panose="02010600030101010101" pitchFamily="2" charset="-122"/>
                <a:ea typeface="宋体" panose="02010600030101010101" pitchFamily="2" charset="-122"/>
                <a:cs typeface="宋体" panose="02010600030101010101" pitchFamily="2" charset="-122"/>
              </a:rPr>
              <a:t>这个可以理解成我们的一个可以知道所有文件信息的一张文件地图，有了它我们可以知道我们当前文件的位置</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6296025" y="3065060"/>
            <a:ext cx="4064000" cy="829945"/>
          </a:xfrm>
          <a:prstGeom prst="rect">
            <a:avLst/>
          </a:prstGeom>
        </p:spPr>
        <p:txBody>
          <a:bodyPr>
            <a:spAutoFit/>
            <a:extLst>
              <a:ext uri="{4A0BC546-FE56-4ADE-93B0-CB8AF2F6F144}">
                <wpsdc:textFrameExt xmlns:wpsdc="http://www.wps.cn/officeDocument/2022/drawingmlCustomData" type="text"/>
              </a:ext>
            </a:extLst>
          </a:bodyPr>
          <a:p>
            <a:r>
              <a:rPr lang="zh-CN" altLang="en-US" sz="2400">
                <a:latin typeface="宋体" panose="02010600030101010101" pitchFamily="2" charset="-122"/>
                <a:ea typeface="宋体" panose="02010600030101010101" pitchFamily="2" charset="-122"/>
              </a:rPr>
              <a:t>那有这个工具我们可以做什么呢？</a:t>
            </a:r>
            <a:endParaRPr lang="zh-CN" altLang="en-US" sz="2400">
              <a:latin typeface="宋体" panose="02010600030101010101" pitchFamily="2" charset="-122"/>
              <a:ea typeface="宋体" panose="02010600030101010101" pitchFamily="2" charset="-122"/>
            </a:endParaRPr>
          </a:p>
        </p:txBody>
      </p:sp>
      <p:pic>
        <p:nvPicPr>
          <p:cNvPr id="104" name="图片 103"/>
          <p:cNvPicPr/>
          <p:nvPr/>
        </p:nvPicPr>
        <p:blipFill>
          <a:blip r:embed="rId4"/>
          <a:stretch>
            <a:fillRect/>
          </a:stretch>
        </p:blipFill>
        <p:spPr>
          <a:xfrm>
            <a:off x="6687185" y="3895090"/>
            <a:ext cx="2918460" cy="2649220"/>
          </a:xfrm>
          <a:prstGeom prst="rect">
            <a:avLst/>
          </a:prstGeom>
          <a:noFill/>
          <a:ln w="9525">
            <a:noFill/>
          </a:ln>
        </p:spPr>
      </p:pic>
      <p:pic>
        <p:nvPicPr>
          <p:cNvPr id="7" name="图片 6" descr="地图"/>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5015" y="3582035"/>
            <a:ext cx="1905000" cy="1905000"/>
          </a:xfrm>
          <a:prstGeom prst="rect">
            <a:avLst/>
          </a:prstGeom>
        </p:spPr>
      </p:pic>
      <p:sp>
        <p:nvSpPr>
          <p:cNvPr id="8" name="图文框 7"/>
          <p:cNvSpPr/>
          <p:nvPr/>
        </p:nvSpPr>
        <p:spPr>
          <a:xfrm>
            <a:off x="729615" y="1454785"/>
            <a:ext cx="1927225" cy="294640"/>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 name="图文框 8"/>
          <p:cNvSpPr/>
          <p:nvPr/>
        </p:nvSpPr>
        <p:spPr>
          <a:xfrm>
            <a:off x="5781040" y="1465580"/>
            <a:ext cx="983615" cy="2635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blinds(horizontal)">
                                      <p:cBhvr>
                                        <p:cTn id="24" dur="500"/>
                                        <p:tgtEl>
                                          <p:spTgt spid="1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942340" y="4321810"/>
            <a:ext cx="4462780" cy="1540510"/>
          </a:xfrm>
          <a:prstGeom prst="rect">
            <a:avLst/>
          </a:prstGeom>
          <a:solidFill>
            <a:schemeClr val="accent4">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942340" y="3098800"/>
            <a:ext cx="4402455" cy="119697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2"/>
          <a:stretch>
            <a:fillRect/>
          </a:stretch>
        </p:blipFill>
        <p:spPr>
          <a:xfrm>
            <a:off x="926144" y="1083456"/>
            <a:ext cx="10339712" cy="115834"/>
          </a:xfrm>
          <a:prstGeom prst="rect">
            <a:avLst/>
          </a:prstGeom>
        </p:spPr>
      </p:pic>
      <p:pic>
        <p:nvPicPr>
          <p:cNvPr id="28" name="图片 27"/>
          <p:cNvPicPr>
            <a:picLocks noChangeAspect="1"/>
          </p:cNvPicPr>
          <p:nvPr/>
        </p:nvPicPr>
        <p:blipFill>
          <a:blip r:embed="rId3"/>
          <a:stretch>
            <a:fillRect/>
          </a:stretch>
        </p:blipFill>
        <p:spPr>
          <a:xfrm>
            <a:off x="722352" y="297309"/>
            <a:ext cx="676715" cy="707197"/>
          </a:xfrm>
          <a:prstGeom prst="rect">
            <a:avLst/>
          </a:prstGeom>
        </p:spPr>
      </p:pic>
      <p:sp>
        <p:nvSpPr>
          <p:cNvPr id="25" name="文本框 24"/>
          <p:cNvSpPr txBox="1"/>
          <p:nvPr/>
        </p:nvSpPr>
        <p:spPr>
          <a:xfrm>
            <a:off x="1568807" y="498542"/>
            <a:ext cx="8156217" cy="82994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在系统代码中的具体应用</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2-16 143017"/>
          <p:cNvPicPr>
            <a:picLocks noChangeAspect="1"/>
          </p:cNvPicPr>
          <p:nvPr>
            <p:custDataLst>
              <p:tags r:id="rId4"/>
            </p:custDataLst>
          </p:nvPr>
        </p:nvPicPr>
        <p:blipFill>
          <a:blip r:embed="rId5"/>
          <a:stretch>
            <a:fillRect/>
          </a:stretch>
        </p:blipFill>
        <p:spPr>
          <a:xfrm>
            <a:off x="925830" y="1200785"/>
            <a:ext cx="6810375" cy="1524000"/>
          </a:xfrm>
          <a:prstGeom prst="rect">
            <a:avLst/>
          </a:prstGeom>
        </p:spPr>
      </p:pic>
      <p:sp>
        <p:nvSpPr>
          <p:cNvPr id="2" name="文本框 1"/>
          <p:cNvSpPr txBox="1"/>
          <p:nvPr/>
        </p:nvSpPr>
        <p:spPr>
          <a:xfrm>
            <a:off x="1112520" y="2733675"/>
            <a:ext cx="4064000" cy="153733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cs typeface="宋体" panose="02010600030101010101" pitchFamily="2" charset="-122"/>
              </a:rPr>
              <a:t>那就来到了我们的第三步</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en-US" altLang="zh-CN" sz="2000">
                <a:latin typeface="宋体" panose="02010600030101010101" pitchFamily="2" charset="-122"/>
                <a:ea typeface="宋体" panose="02010600030101010101" pitchFamily="2" charset="-122"/>
                <a:cs typeface="宋体" panose="02010600030101010101" pitchFamily="2" charset="-122"/>
              </a:rPr>
              <a:t>3.</a:t>
            </a:r>
            <a:r>
              <a:rPr lang="zh-CN" altLang="en-US" sz="2000">
                <a:latin typeface="宋体" panose="02010600030101010101" pitchFamily="2" charset="-122"/>
                <a:ea typeface="宋体" panose="02010600030101010101" pitchFamily="2" charset="-122"/>
                <a:cs typeface="宋体" panose="02010600030101010101" pitchFamily="2" charset="-122"/>
              </a:rPr>
              <a:t>有工具要怎么使用呢，这时候我们就要用到</a:t>
            </a:r>
            <a:r>
              <a:rPr lang="en-US" altLang="zh-CN" sz="2000">
                <a:latin typeface="宋体" panose="02010600030101010101" pitchFamily="2" charset="-122"/>
                <a:ea typeface="宋体" panose="02010600030101010101" pitchFamily="2" charset="-122"/>
                <a:cs typeface="宋体" panose="02010600030101010101" pitchFamily="2" charset="-122"/>
              </a:rPr>
              <a:t>os</a:t>
            </a:r>
            <a:r>
              <a:rPr lang="zh-CN" altLang="en-US" sz="2000">
                <a:latin typeface="宋体" panose="02010600030101010101" pitchFamily="2" charset="-122"/>
                <a:ea typeface="宋体" panose="02010600030101010101" pitchFamily="2" charset="-122"/>
                <a:cs typeface="宋体" panose="02010600030101010101" pitchFamily="2" charset="-122"/>
              </a:rPr>
              <a:t>中的有关路径的模块了，也就是用</a:t>
            </a:r>
            <a:r>
              <a:rPr lang="en-US" altLang="zh-CN" sz="2000">
                <a:latin typeface="宋体" panose="02010600030101010101" pitchFamily="2" charset="-122"/>
                <a:ea typeface="宋体" panose="02010600030101010101" pitchFamily="2" charset="-122"/>
                <a:cs typeface="宋体" panose="02010600030101010101" pitchFamily="2" charset="-122"/>
              </a:rPr>
              <a:t> </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os.path.abspath()</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这个东西来看地图</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文本框 7"/>
          <p:cNvSpPr txBox="1"/>
          <p:nvPr/>
        </p:nvSpPr>
        <p:spPr>
          <a:xfrm>
            <a:off x="1112520" y="4280535"/>
            <a:ext cx="4064000" cy="1320800"/>
          </a:xfrm>
          <a:prstGeom prst="rect">
            <a:avLst/>
          </a:prstGeom>
        </p:spPr>
        <p:txBody>
          <a:bodyPr>
            <a:noAutofit/>
            <a:extLst>
              <a:ext uri="{4A0BC546-FE56-4ADE-93B0-CB8AF2F6F144}">
                <wpsdc:textFrameExt xmlns:wpsdc="http://www.wps.cn/officeDocument/2022/drawingmlCustomData" type="text"/>
              </a:ext>
            </a:extLst>
          </a:bodyPr>
          <a:p>
            <a:pPr algn="l"/>
            <a:r>
              <a:rPr lang="en-US" altLang="zh-CN" sz="2000">
                <a:latin typeface="宋体" panose="02010600030101010101" pitchFamily="2" charset="-122"/>
                <a:ea typeface="宋体" panose="02010600030101010101" pitchFamily="2" charset="-122"/>
                <a:cs typeface="宋体" panose="02010600030101010101" pitchFamily="2" charset="-122"/>
              </a:rPr>
              <a:t>4.</a:t>
            </a:r>
            <a:r>
              <a:rPr lang="zh-CN" altLang="en-US" sz="2000">
                <a:latin typeface="宋体" panose="02010600030101010101" pitchFamily="2" charset="-122"/>
                <a:ea typeface="宋体" panose="02010600030101010101" pitchFamily="2" charset="-122"/>
                <a:cs typeface="宋体" panose="02010600030101010101" pitchFamily="2" charset="-122"/>
              </a:rPr>
              <a:t>看地图知道文件位置后，我们还需要干最后一步，也就是，获取路径的完整名字（如：</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C:\\鸡窝\\坚果</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.py),</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这时候就要用到</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os.path.dirname()</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了</a:t>
            </a:r>
            <a:endParaRPr lang="en-US" altLang="zh-CN" sz="20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图文框 3"/>
          <p:cNvSpPr/>
          <p:nvPr/>
        </p:nvSpPr>
        <p:spPr>
          <a:xfrm>
            <a:off x="4218940" y="1404620"/>
            <a:ext cx="1613535" cy="32448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 name="图文框 4"/>
          <p:cNvSpPr/>
          <p:nvPr/>
        </p:nvSpPr>
        <p:spPr>
          <a:xfrm>
            <a:off x="2717800" y="1404620"/>
            <a:ext cx="1541780" cy="32448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6" name="图片 5" descr="海3"/>
          <p:cNvPicPr>
            <a:picLocks noChangeAspect="1"/>
          </p:cNvPicPr>
          <p:nvPr/>
        </p:nvPicPr>
        <p:blipFill>
          <a:blip r:embed="rId6"/>
          <a:stretch>
            <a:fillRect/>
          </a:stretch>
        </p:blipFill>
        <p:spPr>
          <a:xfrm>
            <a:off x="6059805" y="4280535"/>
            <a:ext cx="1676400" cy="1744980"/>
          </a:xfrm>
          <a:prstGeom prst="rect">
            <a:avLst/>
          </a:prstGeom>
        </p:spPr>
      </p:pic>
      <p:sp>
        <p:nvSpPr>
          <p:cNvPr id="7" name="圆角矩形 6"/>
          <p:cNvSpPr/>
          <p:nvPr/>
        </p:nvSpPr>
        <p:spPr>
          <a:xfrm>
            <a:off x="7231380" y="3037840"/>
            <a:ext cx="3905250" cy="128778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7401560" y="3037840"/>
            <a:ext cx="3637915" cy="128841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gradFill>
                  <a:gsLst>
                    <a:gs pos="0">
                      <a:srgbClr val="012D86"/>
                    </a:gs>
                    <a:gs pos="100000">
                      <a:srgbClr val="0E2557"/>
                    </a:gs>
                  </a:gsLst>
                  <a:lin scaled="0"/>
                </a:gradFill>
                <a:latin typeface="Arial" panose="020B0604020202020204" pitchFamily="34" charset="0"/>
                <a:ea typeface="微软雅黑" panose="020B0503020204020204" charset="-122"/>
              </a:rPr>
              <a:t>说白了，</a:t>
            </a:r>
            <a:r>
              <a:rPr lang="en-US" altLang="zh-CN" sz="2400">
                <a:gradFill>
                  <a:gsLst>
                    <a:gs pos="0">
                      <a:srgbClr val="012D86"/>
                    </a:gs>
                    <a:gs pos="100000">
                      <a:srgbClr val="0E2557"/>
                    </a:gs>
                  </a:gsLst>
                  <a:lin scaled="0"/>
                </a:gradFill>
                <a:latin typeface="Arial" panose="020B0604020202020204" pitchFamily="34" charset="0"/>
                <a:ea typeface="微软雅黑" panose="020B0503020204020204" charset="-122"/>
              </a:rPr>
              <a:t>os.path.abspath()</a:t>
            </a:r>
            <a:r>
              <a:rPr lang="zh-CN" altLang="en-US" sz="2400">
                <a:gradFill>
                  <a:gsLst>
                    <a:gs pos="0">
                      <a:srgbClr val="012D86"/>
                    </a:gs>
                    <a:gs pos="100000">
                      <a:srgbClr val="0E2557"/>
                    </a:gs>
                  </a:gsLst>
                  <a:lin scaled="0"/>
                </a:gradFill>
                <a:latin typeface="Arial" panose="020B0604020202020204" pitchFamily="34" charset="0"/>
                <a:ea typeface="微软雅黑" panose="020B0503020204020204" charset="-122"/>
              </a:rPr>
              <a:t>就是帮我们看地图的工具人</a:t>
            </a:r>
            <a:endParaRPr lang="zh-CN" altLang="en-US" sz="2400">
              <a:gradFill>
                <a:gsLst>
                  <a:gs pos="0">
                    <a:srgbClr val="012D86"/>
                  </a:gs>
                  <a:gs pos="100000">
                    <a:srgbClr val="0E2557"/>
                  </a:gs>
                </a:gsLst>
                <a:lin scaled="0"/>
              </a:gra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ox(in)">
                                      <p:cBhvr>
                                        <p:cTn id="28" dur="2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animBg="1"/>
      <p:bldP spid="7" grpId="1" animBg="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12495" y="3869690"/>
            <a:ext cx="3985895" cy="1876425"/>
          </a:xfrm>
          <a:prstGeom prst="rect">
            <a:avLst/>
          </a:prstGeom>
          <a:noFill/>
          <a:ln w="57150">
            <a:solidFill>
              <a:srgbClr val="FF0000"/>
            </a:solidFill>
          </a:ln>
          <a:extLst>
            <a:ext uri="{909E8E84-426E-40DD-AFC4-6F175D3DCCD1}">
              <a14:hiddenFill xmlns:a14="http://schemas.microsoft.com/office/drawing/2010/main">
                <a:solidFill>
                  <a:schemeClr val="accent2">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单圆角矩形 1"/>
          <p:cNvSpPr/>
          <p:nvPr/>
        </p:nvSpPr>
        <p:spPr>
          <a:xfrm>
            <a:off x="5902325" y="2743835"/>
            <a:ext cx="4939665" cy="1064895"/>
          </a:xfrm>
          <a:prstGeom prst="round1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8156217" cy="82994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1.</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在系统代码中的具体应用</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2-16 143017"/>
          <p:cNvPicPr>
            <a:picLocks noChangeAspect="1"/>
          </p:cNvPicPr>
          <p:nvPr>
            <p:custDataLst>
              <p:tags r:id="rId3"/>
            </p:custDataLst>
          </p:nvPr>
        </p:nvPicPr>
        <p:blipFill>
          <a:blip r:embed="rId4"/>
          <a:stretch>
            <a:fillRect/>
          </a:stretch>
        </p:blipFill>
        <p:spPr>
          <a:xfrm>
            <a:off x="925830" y="1200785"/>
            <a:ext cx="6810375" cy="1524000"/>
          </a:xfrm>
          <a:prstGeom prst="rect">
            <a:avLst/>
          </a:prstGeom>
        </p:spPr>
      </p:pic>
      <p:sp>
        <p:nvSpPr>
          <p:cNvPr id="4" name="文本框 3"/>
          <p:cNvSpPr txBox="1"/>
          <p:nvPr/>
        </p:nvSpPr>
        <p:spPr>
          <a:xfrm>
            <a:off x="925830" y="2843445"/>
            <a:ext cx="4064000" cy="101473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rPr>
              <a:t>完成最后一步，我们获取到了我们当前所在的文件目录，那接下来我们可以利用它帮我们做什么呢</a:t>
            </a:r>
            <a:r>
              <a:rPr lang="zh-CN" altLang="en-US" sz="1800">
                <a:latin typeface="Arial" panose="020B0604020202020204" pitchFamily="34" charset="0"/>
                <a:ea typeface="微软雅黑" panose="020B0503020204020204" charset="-122"/>
              </a:rPr>
              <a:t>？</a:t>
            </a:r>
            <a:endParaRPr lang="zh-CN" altLang="en-US" sz="1800">
              <a:latin typeface="Arial" panose="020B0604020202020204" pitchFamily="34" charset="0"/>
              <a:ea typeface="微软雅黑" panose="020B0503020204020204" charset="-122"/>
            </a:endParaRPr>
          </a:p>
        </p:txBody>
      </p:sp>
      <p:sp>
        <p:nvSpPr>
          <p:cNvPr id="5" name="文本框 4"/>
          <p:cNvSpPr txBox="1"/>
          <p:nvPr/>
        </p:nvSpPr>
        <p:spPr>
          <a:xfrm>
            <a:off x="925830" y="3884295"/>
            <a:ext cx="4064000" cy="15786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华文宋体" panose="02010600040101010101" charset="-122"/>
                <a:ea typeface="华文宋体" panose="02010600040101010101" charset="-122"/>
                <a:cs typeface="华文宋体" panose="02010600040101010101" charset="-122"/>
              </a:rPr>
              <a:t>我们可以将这个</a:t>
            </a:r>
            <a:r>
              <a:rPr lang="zh-CN" altLang="en-US" sz="2000" b="1">
                <a:latin typeface="华文宋体" panose="02010600040101010101" charset="-122"/>
                <a:ea typeface="华文宋体" panose="02010600040101010101" charset="-122"/>
                <a:cs typeface="华文宋体" panose="02010600040101010101" charset="-122"/>
              </a:rPr>
              <a:t>文件目录</a:t>
            </a:r>
            <a:r>
              <a:rPr lang="zh-CN" altLang="en-US" sz="2000">
                <a:latin typeface="华文宋体" panose="02010600040101010101" charset="-122"/>
                <a:ea typeface="华文宋体" panose="02010600040101010101" charset="-122"/>
                <a:cs typeface="华文宋体" panose="02010600040101010101" charset="-122"/>
              </a:rPr>
              <a:t>与存放日记文件的名字</a:t>
            </a:r>
            <a:r>
              <a:rPr lang="zh-CN" altLang="en-US" sz="2000" b="1">
                <a:latin typeface="华文宋体" panose="02010600040101010101" charset="-122"/>
                <a:ea typeface="华文宋体" panose="02010600040101010101" charset="-122"/>
                <a:cs typeface="华文宋体" panose="02010600040101010101" charset="-122"/>
              </a:rPr>
              <a:t>拼合</a:t>
            </a:r>
            <a:r>
              <a:rPr lang="zh-CN" altLang="en-US" sz="2000">
                <a:latin typeface="华文宋体" panose="02010600040101010101" charset="-122"/>
                <a:ea typeface="华文宋体" panose="02010600040101010101" charset="-122"/>
                <a:cs typeface="华文宋体" panose="02010600040101010101" charset="-122"/>
              </a:rPr>
              <a:t>，从而组成我们用来实现文件的保存和读取功能的文件目录（</a:t>
            </a:r>
            <a:r>
              <a:rPr lang="en-US" altLang="zh-CN" sz="2000">
                <a:latin typeface="华文宋体" panose="02010600040101010101" charset="-122"/>
                <a:ea typeface="华文宋体" panose="02010600040101010101" charset="-122"/>
                <a:cs typeface="华文宋体" panose="02010600040101010101" charset="-122"/>
              </a:rPr>
              <a:t>user_info),</a:t>
            </a:r>
            <a:r>
              <a:rPr lang="zh-CN" altLang="en-US" sz="2000">
                <a:latin typeface="华文宋体" panose="02010600040101010101" charset="-122"/>
                <a:ea typeface="华文宋体" panose="02010600040101010101" charset="-122"/>
                <a:cs typeface="华文宋体" panose="02010600040101010101" charset="-122"/>
              </a:rPr>
              <a:t>以及实现备份和恢复功能的文件目录</a:t>
            </a:r>
            <a:r>
              <a:rPr lang="en-US" altLang="zh-CN" sz="2000">
                <a:latin typeface="华文宋体" panose="02010600040101010101" charset="-122"/>
                <a:ea typeface="华文宋体" panose="02010600040101010101" charset="-122"/>
                <a:cs typeface="华文宋体" panose="02010600040101010101" charset="-122"/>
              </a:rPr>
              <a:t>(user_info_backup)</a:t>
            </a:r>
            <a:endParaRPr lang="en-US" altLang="zh-CN" sz="2000">
              <a:latin typeface="华文宋体" panose="02010600040101010101" charset="-122"/>
              <a:ea typeface="华文宋体" panose="02010600040101010101" charset="-122"/>
              <a:cs typeface="华文宋体" panose="02010600040101010101" charset="-122"/>
            </a:endParaRPr>
          </a:p>
        </p:txBody>
      </p:sp>
      <p:sp>
        <p:nvSpPr>
          <p:cNvPr id="6" name="文本框 5"/>
          <p:cNvSpPr txBox="1"/>
          <p:nvPr/>
        </p:nvSpPr>
        <p:spPr>
          <a:xfrm>
            <a:off x="6472555" y="2797090"/>
            <a:ext cx="4064000" cy="101473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solidFill>
                  <a:schemeClr val="bg1"/>
                </a:solidFill>
                <a:latin typeface="宋体" panose="02010600030101010101" pitchFamily="2" charset="-122"/>
                <a:ea typeface="宋体" panose="02010600030101010101" pitchFamily="2" charset="-122"/>
              </a:rPr>
              <a:t>那直接写出我们的绝对路径不就好了吗，为什么还要写这么多麻烦的东西？</a:t>
            </a:r>
            <a:endParaRPr lang="zh-CN" altLang="en-US" sz="2000">
              <a:solidFill>
                <a:schemeClr val="bg1"/>
              </a:solidFill>
              <a:latin typeface="宋体" panose="02010600030101010101" pitchFamily="2" charset="-122"/>
              <a:ea typeface="宋体" panose="02010600030101010101" pitchFamily="2" charset="-122"/>
            </a:endParaRPr>
          </a:p>
        </p:txBody>
      </p:sp>
      <p:pic>
        <p:nvPicPr>
          <p:cNvPr id="104" name="图片 103"/>
          <p:cNvPicPr/>
          <p:nvPr/>
        </p:nvPicPr>
        <p:blipFill>
          <a:blip r:embed="rId5"/>
          <a:stretch>
            <a:fillRect/>
          </a:stretch>
        </p:blipFill>
        <p:spPr>
          <a:xfrm>
            <a:off x="6878320" y="3884295"/>
            <a:ext cx="2918460" cy="264922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blinds(horizontal)">
                                      <p:cBhvr>
                                        <p:cTn id="24" dur="500"/>
                                        <p:tgtEl>
                                          <p:spTgt spid="1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animBg="1"/>
      <p:bldP spid="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8156217" cy="82994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在系统代码中的具体应用</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2-16 143017"/>
          <p:cNvPicPr>
            <a:picLocks noChangeAspect="1"/>
          </p:cNvPicPr>
          <p:nvPr>
            <p:custDataLst>
              <p:tags r:id="rId3"/>
            </p:custDataLst>
          </p:nvPr>
        </p:nvPicPr>
        <p:blipFill>
          <a:blip r:embed="rId4"/>
          <a:stretch>
            <a:fillRect/>
          </a:stretch>
        </p:blipFill>
        <p:spPr>
          <a:xfrm>
            <a:off x="925830" y="1083310"/>
            <a:ext cx="6810375" cy="1524000"/>
          </a:xfrm>
          <a:prstGeom prst="rect">
            <a:avLst/>
          </a:prstGeom>
        </p:spPr>
      </p:pic>
      <p:sp>
        <p:nvSpPr>
          <p:cNvPr id="2" name="文本框 1"/>
          <p:cNvSpPr txBox="1"/>
          <p:nvPr/>
        </p:nvSpPr>
        <p:spPr>
          <a:xfrm>
            <a:off x="862330" y="2686050"/>
            <a:ext cx="4556125" cy="1046480"/>
          </a:xfrm>
          <a:prstGeom prst="rect">
            <a:avLst/>
          </a:prstGeom>
        </p:spPr>
        <p:txBody>
          <a:bodyPr>
            <a:noAutofit/>
            <a:extLst>
              <a:ext uri="{4A0BC546-FE56-4ADE-93B0-CB8AF2F6F144}">
                <wpsdc:textFrameExt xmlns:wpsdc="http://www.wps.cn/officeDocument/2022/drawingmlCustomData" type="text"/>
              </a:ext>
            </a:extLst>
          </a:bodyPr>
          <a:p>
            <a:r>
              <a:rPr lang="zh-CN" altLang="en-US" sz="2000">
                <a:latin typeface="宋体" panose="02010600030101010101" pitchFamily="2" charset="-122"/>
                <a:ea typeface="宋体" panose="02010600030101010101" pitchFamily="2" charset="-122"/>
                <a:cs typeface="宋体" panose="02010600030101010101" pitchFamily="2" charset="-122"/>
              </a:rPr>
              <a:t>在思考这个问题之前我们想一下</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我们为文件写了这样一个路径：</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sym typeface="+mn-ea"/>
              </a:rPr>
              <a:t>absolute_path = "C:\\鸡窝\\坚果</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.py</a:t>
            </a:r>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11" name="图片 10" descr="横-8"/>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734695" y="3580130"/>
            <a:ext cx="4319905" cy="2200910"/>
          </a:xfrm>
          <a:prstGeom prst="rect">
            <a:avLst/>
          </a:prstGeom>
        </p:spPr>
      </p:pic>
      <p:sp>
        <p:nvSpPr>
          <p:cNvPr id="7" name="文本框 6"/>
          <p:cNvSpPr txBox="1"/>
          <p:nvPr/>
        </p:nvSpPr>
        <p:spPr>
          <a:xfrm>
            <a:off x="1398905" y="4155440"/>
            <a:ext cx="2837815" cy="1050925"/>
          </a:xfrm>
          <a:prstGeom prst="rect">
            <a:avLst/>
          </a:prstGeom>
        </p:spPr>
        <p:txBody>
          <a:bodyPr>
            <a:noAutofit/>
            <a:extLst>
              <a:ext uri="{4A0BC546-FE56-4ADE-93B0-CB8AF2F6F144}">
                <wpsdc:textFrameExt xmlns:wpsdc="http://www.wps.cn/officeDocument/2022/drawingmlCustomData" type="text"/>
              </a:ext>
            </a:extLst>
          </a:bodyPr>
          <a:p>
            <a:r>
              <a:rPr lang="zh-CN" altLang="en-US" sz="2000">
                <a:latin typeface="宋体" panose="02010600030101010101" pitchFamily="2" charset="-122"/>
                <a:ea typeface="宋体" panose="02010600030101010101" pitchFamily="2" charset="-122"/>
                <a:cs typeface="宋体" panose="02010600030101010101" pitchFamily="2" charset="-122"/>
              </a:rPr>
              <a:t>如果，有一天，这个文件住腻</a:t>
            </a:r>
            <a:r>
              <a:rPr lang="en-US" altLang="zh-CN" sz="2000">
                <a:latin typeface="宋体" panose="02010600030101010101" pitchFamily="2" charset="-122"/>
                <a:ea typeface="宋体" panose="02010600030101010101" pitchFamily="2" charset="-122"/>
                <a:cs typeface="宋体" panose="02010600030101010101" pitchFamily="2" charset="-122"/>
              </a:rPr>
              <a:t>C</a:t>
            </a:r>
            <a:r>
              <a:rPr lang="zh-CN" altLang="en-US" sz="2000">
                <a:latin typeface="宋体" panose="02010600030101010101" pitchFamily="2" charset="-122"/>
                <a:ea typeface="宋体" panose="02010600030101010101" pitchFamily="2" charset="-122"/>
                <a:cs typeface="宋体" panose="02010600030101010101" pitchFamily="2" charset="-122"/>
              </a:rPr>
              <a:t>盘了，想到</a:t>
            </a:r>
            <a:r>
              <a:rPr lang="en-US" altLang="zh-CN" sz="2000">
                <a:latin typeface="宋体" panose="02010600030101010101" pitchFamily="2" charset="-122"/>
                <a:ea typeface="宋体" panose="02010600030101010101" pitchFamily="2" charset="-122"/>
                <a:cs typeface="宋体" panose="02010600030101010101" pitchFamily="2" charset="-122"/>
              </a:rPr>
              <a:t>D</a:t>
            </a:r>
            <a:r>
              <a:rPr lang="zh-CN" altLang="en-US" sz="2000">
                <a:latin typeface="宋体" panose="02010600030101010101" pitchFamily="2" charset="-122"/>
                <a:ea typeface="宋体" panose="02010600030101010101" pitchFamily="2" charset="-122"/>
                <a:cs typeface="宋体" panose="02010600030101010101" pitchFamily="2" charset="-122"/>
              </a:rPr>
              <a:t>盘住了，那我们要不要改地址？</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descr="海3"/>
          <p:cNvPicPr>
            <a:picLocks noChangeAspect="1"/>
          </p:cNvPicPr>
          <p:nvPr/>
        </p:nvPicPr>
        <p:blipFill>
          <a:blip r:embed="rId8"/>
          <a:stretch>
            <a:fillRect/>
          </a:stretch>
        </p:blipFill>
        <p:spPr>
          <a:xfrm>
            <a:off x="5502275" y="4655820"/>
            <a:ext cx="1676400" cy="1744980"/>
          </a:xfrm>
          <a:prstGeom prst="rect">
            <a:avLst/>
          </a:prstGeom>
        </p:spPr>
      </p:pic>
      <p:sp>
        <p:nvSpPr>
          <p:cNvPr id="5" name="圆角矩形 4"/>
          <p:cNvSpPr/>
          <p:nvPr/>
        </p:nvSpPr>
        <p:spPr>
          <a:xfrm>
            <a:off x="6673215" y="3209925"/>
            <a:ext cx="4838700" cy="14808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9" name="文本框 8"/>
          <p:cNvSpPr txBox="1"/>
          <p:nvPr/>
        </p:nvSpPr>
        <p:spPr>
          <a:xfrm>
            <a:off x="6913880" y="3245485"/>
            <a:ext cx="4064000" cy="131826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solidFill>
                  <a:srgbClr val="002060"/>
                </a:solidFill>
                <a:latin typeface="宋体" panose="02010600030101010101" pitchFamily="2" charset="-122"/>
                <a:ea typeface="宋体" panose="02010600030101010101" pitchFamily="2" charset="-122"/>
                <a:cs typeface="宋体" panose="02010600030101010101" pitchFamily="2" charset="-122"/>
              </a:rPr>
              <a:t>要改，要改成</a:t>
            </a:r>
            <a:endParaRPr lang="zh-CN" altLang="en-US" sz="2400" b="1">
              <a:solidFill>
                <a:srgbClr val="002060"/>
              </a:solidFill>
              <a:latin typeface="宋体" panose="02010600030101010101" pitchFamily="2" charset="-122"/>
              <a:ea typeface="宋体" panose="02010600030101010101" pitchFamily="2" charset="-122"/>
              <a:cs typeface="宋体" panose="02010600030101010101" pitchFamily="2" charset="-122"/>
            </a:endParaRPr>
          </a:p>
          <a:p>
            <a:pPr algn="l"/>
            <a:r>
              <a:rPr lang="en-US" altLang="zh-CN" sz="2400" b="1">
                <a:solidFill>
                  <a:srgbClr val="002060"/>
                </a:solidFill>
                <a:latin typeface="宋体" panose="02010600030101010101" pitchFamily="2" charset="-122"/>
                <a:ea typeface="宋体" panose="02010600030101010101" pitchFamily="2" charset="-122"/>
                <a:cs typeface="宋体" panose="02010600030101010101" pitchFamily="2" charset="-122"/>
              </a:rPr>
              <a:t>absolute_path = “D:\\</a:t>
            </a:r>
            <a:r>
              <a:rPr lang="zh-CN" altLang="en-US" sz="2400" b="1">
                <a:solidFill>
                  <a:srgbClr val="002060"/>
                </a:solidFill>
                <a:latin typeface="宋体" panose="02010600030101010101" pitchFamily="2" charset="-122"/>
                <a:ea typeface="宋体" panose="02010600030101010101" pitchFamily="2" charset="-122"/>
                <a:cs typeface="宋体" panose="02010600030101010101" pitchFamily="2" charset="-122"/>
              </a:rPr>
              <a:t>鸡窝</a:t>
            </a:r>
            <a:r>
              <a:rPr lang="en-US" altLang="zh-CN" sz="2400" b="1">
                <a:solidFill>
                  <a:srgbClr val="002060"/>
                </a:solidFill>
                <a:latin typeface="宋体" panose="02010600030101010101" pitchFamily="2" charset="-122"/>
                <a:ea typeface="宋体" panose="02010600030101010101" pitchFamily="2" charset="-122"/>
                <a:cs typeface="宋体" panose="02010600030101010101" pitchFamily="2" charset="-122"/>
              </a:rPr>
              <a:t>\\</a:t>
            </a:r>
            <a:r>
              <a:rPr lang="zh-CN" altLang="en-US" sz="2400" b="1">
                <a:solidFill>
                  <a:srgbClr val="002060"/>
                </a:solidFill>
                <a:latin typeface="宋体" panose="02010600030101010101" pitchFamily="2" charset="-122"/>
                <a:ea typeface="宋体" panose="02010600030101010101" pitchFamily="2" charset="-122"/>
                <a:cs typeface="宋体" panose="02010600030101010101" pitchFamily="2" charset="-122"/>
              </a:rPr>
              <a:t>坚果</a:t>
            </a:r>
            <a:r>
              <a:rPr lang="en-US" altLang="zh-CN" sz="2400" b="1">
                <a:solidFill>
                  <a:srgbClr val="002060"/>
                </a:solidFill>
                <a:latin typeface="宋体" panose="02010600030101010101" pitchFamily="2" charset="-122"/>
                <a:ea typeface="宋体" panose="02010600030101010101" pitchFamily="2" charset="-122"/>
                <a:cs typeface="宋体" panose="02010600030101010101" pitchFamily="2" charset="-122"/>
              </a:rPr>
              <a:t>.py”</a:t>
            </a:r>
            <a:endParaRPr lang="en-US" altLang="zh-CN" sz="2400" b="1">
              <a:solidFill>
                <a:srgbClr val="00206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ox(in)">
                                      <p:cBhvr>
                                        <p:cTn id="32" dur="2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P spid="7" grpId="1"/>
      <p:bldP spid="5" grpId="0" animBg="1"/>
      <p:bldP spid="5" grpId="1" animBg="1"/>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8156217" cy="82994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在系统代码中的具体应用</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2-16 143017"/>
          <p:cNvPicPr>
            <a:picLocks noChangeAspect="1"/>
          </p:cNvPicPr>
          <p:nvPr>
            <p:custDataLst>
              <p:tags r:id="rId3"/>
            </p:custDataLst>
          </p:nvPr>
        </p:nvPicPr>
        <p:blipFill>
          <a:blip r:embed="rId4"/>
          <a:stretch>
            <a:fillRect/>
          </a:stretch>
        </p:blipFill>
        <p:spPr>
          <a:xfrm>
            <a:off x="925830" y="1083310"/>
            <a:ext cx="6810375" cy="1524000"/>
          </a:xfrm>
          <a:prstGeom prst="rect">
            <a:avLst/>
          </a:prstGeom>
        </p:spPr>
      </p:pic>
      <p:pic>
        <p:nvPicPr>
          <p:cNvPr id="106" name="图片 105"/>
          <p:cNvPicPr/>
          <p:nvPr/>
        </p:nvPicPr>
        <p:blipFill>
          <a:blip r:embed="rId5"/>
          <a:stretch>
            <a:fillRect/>
          </a:stretch>
        </p:blipFill>
        <p:spPr>
          <a:xfrm>
            <a:off x="2543175" y="2900680"/>
            <a:ext cx="3032760" cy="3296285"/>
          </a:xfrm>
          <a:prstGeom prst="rect">
            <a:avLst/>
          </a:prstGeom>
          <a:noFill/>
          <a:ln w="9525">
            <a:noFill/>
          </a:ln>
        </p:spPr>
      </p:pic>
      <p:sp>
        <p:nvSpPr>
          <p:cNvPr id="5" name="流程图: 库存数据 4"/>
          <p:cNvSpPr/>
          <p:nvPr/>
        </p:nvSpPr>
        <p:spPr>
          <a:xfrm>
            <a:off x="5932805" y="2956560"/>
            <a:ext cx="4229735" cy="2586355"/>
          </a:xfrm>
          <a:prstGeom prst="flowChartOnlineStorag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447155" y="3044190"/>
            <a:ext cx="2857500" cy="209867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宋体" panose="02010600030101010101" pitchFamily="2" charset="-122"/>
                <a:ea typeface="宋体" panose="02010600030101010101" pitchFamily="2" charset="-122"/>
                <a:cs typeface="宋体" panose="02010600030101010101" pitchFamily="2" charset="-122"/>
              </a:rPr>
              <a:t>用了</a:t>
            </a:r>
            <a:r>
              <a:rPr lang="en-US" altLang="zh-CN" sz="2400" b="1">
                <a:latin typeface="宋体" panose="02010600030101010101" pitchFamily="2" charset="-122"/>
                <a:ea typeface="宋体" panose="02010600030101010101" pitchFamily="2" charset="-122"/>
                <a:cs typeface="宋体" panose="02010600030101010101" pitchFamily="2" charset="-122"/>
              </a:rPr>
              <a:t>os.path.abspath</a:t>
            </a:r>
            <a:r>
              <a:rPr lang="zh-CN" altLang="en-US" sz="2400" b="1">
                <a:latin typeface="宋体" panose="02010600030101010101" pitchFamily="2" charset="-122"/>
                <a:ea typeface="宋体" panose="02010600030101010101" pitchFamily="2" charset="-122"/>
                <a:cs typeface="宋体" panose="02010600030101010101" pitchFamily="2" charset="-122"/>
              </a:rPr>
              <a:t>这些工具人后就不需要我们亲自改了！！</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8156217"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1.2</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模块的导入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概念理解</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5" name="图片 4" descr="工具箱"/>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6990" y="4281805"/>
            <a:ext cx="1905000" cy="190500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352550" y="1199515"/>
            <a:ext cx="9486900" cy="5335905"/>
          </a:xfrm>
          <a:prstGeom prst="rect">
            <a:avLst/>
          </a:prstGeom>
        </p:spPr>
      </p:pic>
      <p:sp>
        <p:nvSpPr>
          <p:cNvPr id="2" name="文本框 1"/>
          <p:cNvSpPr txBox="1"/>
          <p:nvPr/>
        </p:nvSpPr>
        <p:spPr>
          <a:xfrm>
            <a:off x="4297045" y="2994025"/>
            <a:ext cx="4064000" cy="162242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宋体" panose="02010600030101010101" pitchFamily="2" charset="-122"/>
                <a:ea typeface="宋体" panose="02010600030101010101" pitchFamily="2" charset="-122"/>
                <a:cs typeface="宋体" panose="02010600030101010101" pitchFamily="2" charset="-122"/>
              </a:rPr>
              <a:t>模块大致可以分成三种</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gn="l"/>
            <a:r>
              <a:rPr lang="en-US" altLang="zh-CN" sz="2400" b="1">
                <a:latin typeface="宋体" panose="02010600030101010101" pitchFamily="2" charset="-122"/>
                <a:ea typeface="宋体" panose="02010600030101010101" pitchFamily="2" charset="-122"/>
                <a:cs typeface="宋体" panose="02010600030101010101" pitchFamily="2" charset="-122"/>
              </a:rPr>
              <a:t>1.</a:t>
            </a:r>
            <a:r>
              <a:rPr lang="zh-CN" altLang="en-US" sz="2400" b="1">
                <a:latin typeface="宋体" panose="02010600030101010101" pitchFamily="2" charset="-122"/>
                <a:ea typeface="宋体" panose="02010600030101010101" pitchFamily="2" charset="-122"/>
                <a:cs typeface="宋体" panose="02010600030101010101" pitchFamily="2" charset="-122"/>
              </a:rPr>
              <a:t>内置模块</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gn="l"/>
            <a:r>
              <a:rPr lang="en-US" altLang="zh-CN" sz="2400" b="1">
                <a:latin typeface="宋体" panose="02010600030101010101" pitchFamily="2" charset="-122"/>
                <a:ea typeface="宋体" panose="02010600030101010101" pitchFamily="2" charset="-122"/>
                <a:cs typeface="宋体" panose="02010600030101010101" pitchFamily="2" charset="-122"/>
              </a:rPr>
              <a:t>2.</a:t>
            </a:r>
            <a:r>
              <a:rPr lang="zh-CN" altLang="en-US" sz="2400" b="1">
                <a:latin typeface="宋体" panose="02010600030101010101" pitchFamily="2" charset="-122"/>
                <a:ea typeface="宋体" panose="02010600030101010101" pitchFamily="2" charset="-122"/>
                <a:cs typeface="宋体" panose="02010600030101010101" pitchFamily="2" charset="-122"/>
              </a:rPr>
              <a:t>自定义模块</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gn="l"/>
            <a:r>
              <a:rPr lang="en-US" altLang="zh-CN" sz="2400" b="1">
                <a:latin typeface="宋体" panose="02010600030101010101" pitchFamily="2" charset="-122"/>
                <a:ea typeface="宋体" panose="02010600030101010101" pitchFamily="2" charset="-122"/>
                <a:cs typeface="宋体" panose="02010600030101010101" pitchFamily="2" charset="-122"/>
              </a:rPr>
              <a:t>3.</a:t>
            </a:r>
            <a:r>
              <a:rPr lang="zh-CN" altLang="en-US" sz="2400" b="1">
                <a:latin typeface="宋体" panose="02010600030101010101" pitchFamily="2" charset="-122"/>
                <a:ea typeface="宋体" panose="02010600030101010101" pitchFamily="2" charset="-122"/>
                <a:cs typeface="宋体" panose="02010600030101010101" pitchFamily="2" charset="-122"/>
              </a:rPr>
              <a:t>第三方库模块</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8156217"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1.2</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模块的导入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概念理解</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5" name="图片 4" descr="工具箱"/>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5325" y="3835400"/>
            <a:ext cx="1905000" cy="1905000"/>
          </a:xfrm>
          <a:prstGeom prst="rect">
            <a:avLst/>
          </a:prstGeom>
        </p:spPr>
      </p:pic>
      <p:pic>
        <p:nvPicPr>
          <p:cNvPr id="7" name="图片 6" descr="海2"/>
          <p:cNvPicPr>
            <a:picLocks noChangeAspect="1"/>
          </p:cNvPicPr>
          <p:nvPr/>
        </p:nvPicPr>
        <p:blipFill>
          <a:blip r:embed="rId5"/>
          <a:stretch>
            <a:fillRect/>
          </a:stretch>
        </p:blipFill>
        <p:spPr>
          <a:xfrm>
            <a:off x="2447925" y="1397635"/>
            <a:ext cx="6723380" cy="5042535"/>
          </a:xfrm>
          <a:prstGeom prst="rect">
            <a:avLst/>
          </a:prstGeom>
        </p:spPr>
      </p:pic>
      <p:sp>
        <p:nvSpPr>
          <p:cNvPr id="4" name="文本框 3"/>
          <p:cNvSpPr txBox="1"/>
          <p:nvPr/>
        </p:nvSpPr>
        <p:spPr>
          <a:xfrm>
            <a:off x="4904740" y="2210985"/>
            <a:ext cx="4064000" cy="193802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b="1">
                <a:solidFill>
                  <a:schemeClr val="accent5">
                    <a:lumMod val="50000"/>
                  </a:schemeClr>
                </a:solidFill>
                <a:latin typeface="宋体" panose="02010600030101010101" pitchFamily="2" charset="-122"/>
                <a:ea typeface="宋体" panose="02010600030101010101" pitchFamily="2" charset="-122"/>
              </a:rPr>
              <a:t>所谓模块其实可以理解成一种工具，</a:t>
            </a:r>
            <a:endParaRPr lang="zh-CN" altLang="en-US" sz="2000" b="1">
              <a:solidFill>
                <a:schemeClr val="accent5">
                  <a:lumMod val="50000"/>
                </a:schemeClr>
              </a:solidFill>
              <a:latin typeface="宋体" panose="02010600030101010101" pitchFamily="2" charset="-122"/>
              <a:ea typeface="宋体" panose="02010600030101010101" pitchFamily="2" charset="-122"/>
            </a:endParaRPr>
          </a:p>
          <a:p>
            <a:pPr algn="l"/>
            <a:r>
              <a:rPr lang="zh-CN" altLang="en-US" sz="2000" b="1">
                <a:solidFill>
                  <a:schemeClr val="accent5">
                    <a:lumMod val="50000"/>
                  </a:schemeClr>
                </a:solidFill>
                <a:latin typeface="宋体" panose="02010600030101010101" pitchFamily="2" charset="-122"/>
                <a:ea typeface="宋体" panose="02010600030101010101" pitchFamily="2" charset="-122"/>
              </a:rPr>
              <a:t>而库，就可以理解成工具箱</a:t>
            </a:r>
            <a:endParaRPr lang="zh-CN" altLang="en-US" sz="2000" b="1">
              <a:solidFill>
                <a:schemeClr val="accent5">
                  <a:lumMod val="50000"/>
                </a:schemeClr>
              </a:solidFill>
              <a:latin typeface="宋体" panose="02010600030101010101" pitchFamily="2" charset="-122"/>
              <a:ea typeface="宋体" panose="02010600030101010101" pitchFamily="2" charset="-122"/>
            </a:endParaRPr>
          </a:p>
          <a:p>
            <a:pPr algn="l"/>
            <a:r>
              <a:rPr lang="zh-CN" altLang="en-US" sz="2000" b="1">
                <a:solidFill>
                  <a:schemeClr val="accent5">
                    <a:lumMod val="50000"/>
                  </a:schemeClr>
                </a:solidFill>
                <a:latin typeface="宋体" panose="02010600030101010101" pitchFamily="2" charset="-122"/>
                <a:ea typeface="宋体" panose="02010600030101010101" pitchFamily="2" charset="-122"/>
              </a:rPr>
              <a:t>模块的导入，我们就可以理解成从工具箱里拿工具，而至于该怎么拿，拿了又该怎么用，我们来看下代码部分</a:t>
            </a:r>
            <a:endParaRPr lang="zh-CN" altLang="en-US" sz="2000" b="1">
              <a:solidFill>
                <a:schemeClr val="accent5">
                  <a:lumMod val="50000"/>
                </a:schemeClr>
              </a:solidFill>
              <a:latin typeface="宋体" panose="02010600030101010101" pitchFamily="2" charset="-122"/>
              <a:ea typeface="宋体" panose="02010600030101010101" pitchFamily="2" charset="-122"/>
            </a:endParaRPr>
          </a:p>
        </p:txBody>
      </p:sp>
      <p:sp>
        <p:nvSpPr>
          <p:cNvPr id="8" name="圆角矩形 7"/>
          <p:cNvSpPr/>
          <p:nvPr/>
        </p:nvSpPr>
        <p:spPr>
          <a:xfrm>
            <a:off x="4904740" y="1998345"/>
            <a:ext cx="3980180" cy="2150745"/>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8807" y="498542"/>
            <a:ext cx="6261909"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引言</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海绵宝宝』ppt模版_1_YOIO._来自小红书网页版"/>
          <p:cNvPicPr>
            <a:picLocks noChangeAspect="1"/>
          </p:cNvPicPr>
          <p:nvPr>
            <p:custDataLst>
              <p:tags r:id="rId3"/>
            </p:custDataLst>
          </p:nvPr>
        </p:nvPicPr>
        <p:blipFill>
          <a:blip r:embed="rId4"/>
          <a:stretch>
            <a:fillRect/>
          </a:stretch>
        </p:blipFill>
        <p:spPr>
          <a:xfrm>
            <a:off x="1398905" y="1199515"/>
            <a:ext cx="9095105" cy="5116195"/>
          </a:xfrm>
          <a:prstGeom prst="rect">
            <a:avLst/>
          </a:prstGeom>
        </p:spPr>
      </p:pic>
      <p:sp>
        <p:nvSpPr>
          <p:cNvPr id="6" name="文本框 5"/>
          <p:cNvSpPr txBox="1"/>
          <p:nvPr/>
        </p:nvSpPr>
        <p:spPr>
          <a:xfrm>
            <a:off x="5290820" y="1841500"/>
            <a:ext cx="4226560" cy="3832225"/>
          </a:xfrm>
          <a:prstGeom prst="rect">
            <a:avLst/>
          </a:prstGeom>
        </p:spPr>
        <p:txBody>
          <a:bodyPr wrap="square">
            <a:noAutofit/>
            <a:extLst>
              <a:ext uri="{4A0BC546-FE56-4ADE-93B0-CB8AF2F6F144}">
                <wpsdc:textFrameExt xmlns:wpsdc="http://www.wps.cn/officeDocument/2022/drawingmlCustomData" type="text"/>
              </a:ext>
            </a:extLst>
          </a:bodyPr>
          <a:p>
            <a:pPr indent="457200" algn="l"/>
            <a:r>
              <a:rPr lang="zh-CN" altLang="en-US" sz="2000">
                <a:latin typeface="宋体" panose="02010600030101010101" pitchFamily="2" charset="-122"/>
                <a:ea typeface="宋体" panose="02010600030101010101" pitchFamily="2" charset="-122"/>
                <a:cs typeface="宋体" panose="02010600030101010101" pitchFamily="2" charset="-122"/>
              </a:rPr>
              <a:t>嗨，大家好！欢迎来到今天的课程！你有没有想过，如果有一个属于你自己的小秘密空间，你可以在那里记录你每天的点点滴滴、想法和感受呢？</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457200" algn="l"/>
            <a:r>
              <a:rPr lang="zh-CN" altLang="en-US" sz="2000">
                <a:latin typeface="宋体" panose="02010600030101010101" pitchFamily="2" charset="-122"/>
                <a:ea typeface="宋体" panose="02010600030101010101" pitchFamily="2" charset="-122"/>
                <a:cs typeface="宋体" panose="02010600030101010101" pitchFamily="2" charset="-122"/>
              </a:rPr>
              <a:t>今天，我们将进入神奇的编程世界，学习如何创建一个属于你自己的</a:t>
            </a:r>
            <a:r>
              <a:rPr lang="zh-CN" altLang="en-US" sz="2000">
                <a:solidFill>
                  <a:srgbClr val="FFFF00"/>
                </a:solidFill>
                <a:latin typeface="宋体" panose="02010600030101010101" pitchFamily="2" charset="-122"/>
                <a:ea typeface="宋体" panose="02010600030101010101" pitchFamily="2" charset="-122"/>
                <a:cs typeface="宋体" panose="02010600030101010101" pitchFamily="2" charset="-122"/>
              </a:rPr>
              <a:t>个人日记系统</a:t>
            </a:r>
            <a:r>
              <a:rPr lang="zh-CN" altLang="en-US" sz="2000">
                <a:latin typeface="宋体" panose="02010600030101010101" pitchFamily="2" charset="-122"/>
                <a:ea typeface="宋体" panose="02010600030101010101" pitchFamily="2" charset="-122"/>
                <a:cs typeface="宋体" panose="02010600030101010101" pitchFamily="2" charset="-122"/>
              </a:rPr>
              <a:t>！这不仅是一次学习 Python 文件操作的冒险，还是探索你内心世界的机会。通过编程，你将能够将你的想法和故事以独特的方式记录下来</a:t>
            </a:r>
            <a:r>
              <a:rPr lang="zh-CN" altLang="en-US" sz="2000">
                <a:latin typeface="Arial" panose="020B0604020202020204" pitchFamily="34" charset="0"/>
                <a:ea typeface="微软雅黑" panose="020B0503020204020204" charset="-122"/>
              </a:rPr>
              <a:t>。</a:t>
            </a:r>
            <a:endParaRPr lang="zh-CN" altLang="en-US" sz="20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131560" y="3027680"/>
            <a:ext cx="3924935" cy="96329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831215" y="3027680"/>
            <a:ext cx="3924935" cy="96329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2"/>
          <a:stretch>
            <a:fillRect/>
          </a:stretch>
        </p:blipFill>
        <p:spPr>
          <a:xfrm>
            <a:off x="926144" y="1083456"/>
            <a:ext cx="10339712" cy="115834"/>
          </a:xfrm>
          <a:prstGeom prst="rect">
            <a:avLst/>
          </a:prstGeom>
        </p:spPr>
      </p:pic>
      <p:pic>
        <p:nvPicPr>
          <p:cNvPr id="28" name="图片 27"/>
          <p:cNvPicPr>
            <a:picLocks noChangeAspect="1"/>
          </p:cNvPicPr>
          <p:nvPr/>
        </p:nvPicPr>
        <p:blipFill>
          <a:blip r:embed="rId3"/>
          <a:stretch>
            <a:fillRect/>
          </a:stretch>
        </p:blipFill>
        <p:spPr>
          <a:xfrm>
            <a:off x="722352" y="297309"/>
            <a:ext cx="676715" cy="707197"/>
          </a:xfrm>
          <a:prstGeom prst="rect">
            <a:avLst/>
          </a:prstGeom>
        </p:spPr>
      </p:pic>
      <p:sp>
        <p:nvSpPr>
          <p:cNvPr id="25" name="文本框 24"/>
          <p:cNvSpPr txBox="1"/>
          <p:nvPr/>
        </p:nvSpPr>
        <p:spPr>
          <a:xfrm>
            <a:off x="1568807" y="498542"/>
            <a:ext cx="8156217" cy="107632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1.2</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模块的导入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代码实现</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 name="文本框 2"/>
          <p:cNvSpPr txBox="1"/>
          <p:nvPr/>
        </p:nvSpPr>
        <p:spPr>
          <a:xfrm>
            <a:off x="925830" y="1502325"/>
            <a:ext cx="4064000" cy="706755"/>
          </a:xfrm>
          <a:prstGeom prst="rect">
            <a:avLst/>
          </a:prstGeom>
        </p:spPr>
        <p:txBody>
          <a:bodyPr>
            <a:spAutoFit/>
            <a:extLst>
              <a:ext uri="{4A0BC546-FE56-4ADE-93B0-CB8AF2F6F144}">
                <wpsdc:textFrameExt xmlns:wpsdc="http://www.wps.cn/officeDocument/2022/drawingmlCustomData" type="text"/>
              </a:ext>
            </a:extLst>
          </a:bodyPr>
          <a:p>
            <a:r>
              <a:rPr lang="zh-CN" altLang="en-US" sz="2000">
                <a:latin typeface="宋体" panose="02010600030101010101" pitchFamily="2" charset="-122"/>
                <a:ea typeface="宋体" panose="02010600030101010101" pitchFamily="2" charset="-122"/>
                <a:cs typeface="宋体" panose="02010600030101010101" pitchFamily="2" charset="-122"/>
              </a:rPr>
              <a:t>已知在从工具箱拿工具的时候我们需要用到一个关键词</a:t>
            </a:r>
            <a:r>
              <a:rPr lang="zh-CN" altLang="en-US" sz="2000" b="1">
                <a:latin typeface="宋体" panose="02010600030101010101" pitchFamily="2" charset="-122"/>
                <a:ea typeface="宋体" panose="02010600030101010101" pitchFamily="2" charset="-122"/>
                <a:cs typeface="宋体" panose="02010600030101010101" pitchFamily="2" charset="-122"/>
              </a:rPr>
              <a:t>：</a:t>
            </a:r>
            <a:r>
              <a:rPr lang="en-US" altLang="zh-CN" sz="2000" b="1">
                <a:latin typeface="宋体" panose="02010600030101010101" pitchFamily="2" charset="-122"/>
                <a:ea typeface="宋体" panose="02010600030101010101" pitchFamily="2" charset="-122"/>
                <a:cs typeface="宋体" panose="02010600030101010101" pitchFamily="2" charset="-122"/>
              </a:rPr>
              <a:t>import</a:t>
            </a:r>
            <a:endParaRPr lang="en-US" altLang="zh-CN" sz="2000" b="1">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925830" y="2306235"/>
            <a:ext cx="4064000" cy="706755"/>
          </a:xfrm>
          <a:prstGeom prst="rect">
            <a:avLst/>
          </a:prstGeom>
        </p:spPr>
        <p:txBody>
          <a:bodyPr>
            <a:spAutoFit/>
            <a:extLst>
              <a:ext uri="{4A0BC546-FE56-4ADE-93B0-CB8AF2F6F144}">
                <wpsdc:textFrameExt xmlns:wpsdc="http://www.wps.cn/officeDocument/2022/drawingmlCustomData" type="text"/>
              </a:ext>
            </a:extLst>
          </a:bodyPr>
          <a:p>
            <a:r>
              <a:rPr lang="zh-CN" altLang="en-US" sz="2000">
                <a:latin typeface="宋体" panose="02010600030101010101" pitchFamily="2" charset="-122"/>
                <a:ea typeface="宋体" panose="02010600030101010101" pitchFamily="2" charset="-122"/>
                <a:cs typeface="宋体" panose="02010600030101010101" pitchFamily="2" charset="-122"/>
              </a:rPr>
              <a:t>当我们要调用刚才用到的</a:t>
            </a:r>
            <a:r>
              <a:rPr lang="en-US" altLang="zh-CN" sz="2000">
                <a:latin typeface="宋体" panose="02010600030101010101" pitchFamily="2" charset="-122"/>
                <a:ea typeface="宋体" panose="02010600030101010101" pitchFamily="2" charset="-122"/>
                <a:cs typeface="宋体" panose="02010600030101010101" pitchFamily="2" charset="-122"/>
              </a:rPr>
              <a:t>os</a:t>
            </a:r>
            <a:r>
              <a:rPr lang="zh-CN" altLang="en-US" sz="2000">
                <a:latin typeface="宋体" panose="02010600030101010101" pitchFamily="2" charset="-122"/>
                <a:ea typeface="宋体" panose="02010600030101010101" pitchFamily="2" charset="-122"/>
                <a:cs typeface="宋体" panose="02010600030101010101" pitchFamily="2" charset="-122"/>
              </a:rPr>
              <a:t>模块的时候应该怎么写？</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1082675" y="3160945"/>
            <a:ext cx="4064000" cy="368300"/>
          </a:xfrm>
          <a:prstGeom prst="rect">
            <a:avLst/>
          </a:prstGeom>
        </p:spPr>
        <p:txBody>
          <a:bodyPr>
            <a:spAutoFit/>
            <a:extLst>
              <a:ext uri="{4A0BC546-FE56-4ADE-93B0-CB8AF2F6F144}">
                <wpsdc:textFrameExt xmlns:wpsdc="http://www.wps.cn/officeDocument/2022/drawingmlCustomData" type="text"/>
              </a:ext>
            </a:extLst>
          </a:bodyPr>
          <a:p>
            <a:r>
              <a:rPr lang="en-US" altLang="zh-CN">
                <a:latin typeface="Arial" panose="020B0604020202020204" pitchFamily="34" charset="0"/>
                <a:ea typeface="微软雅黑" panose="020B0503020204020204" charset="-122"/>
              </a:rPr>
              <a:t>import os</a:t>
            </a:r>
            <a:endParaRPr lang="en-US" altLang="zh-CN">
              <a:latin typeface="Arial" panose="020B0604020202020204" pitchFamily="34" charset="0"/>
              <a:ea typeface="微软雅黑" panose="020B0503020204020204" charset="-122"/>
            </a:endParaRPr>
          </a:p>
        </p:txBody>
      </p:sp>
      <p:sp>
        <p:nvSpPr>
          <p:cNvPr id="6" name="文本框 5"/>
          <p:cNvSpPr txBox="1"/>
          <p:nvPr/>
        </p:nvSpPr>
        <p:spPr>
          <a:xfrm>
            <a:off x="831215" y="3539405"/>
            <a:ext cx="4064000" cy="398780"/>
          </a:xfrm>
          <a:prstGeom prst="rect">
            <a:avLst/>
          </a:prstGeom>
        </p:spPr>
        <p:txBody>
          <a:bodyPr>
            <a:spAutoFit/>
            <a:extLst>
              <a:ext uri="{4A0BC546-FE56-4ADE-93B0-CB8AF2F6F144}">
                <wpsdc:textFrameExt xmlns:wpsdc="http://www.wps.cn/officeDocument/2022/drawingmlCustomData" type="text"/>
              </a:ext>
            </a:extLst>
          </a:bodyPr>
          <a:p>
            <a:r>
              <a:rPr lang="zh-CN" altLang="en-US" sz="2000">
                <a:latin typeface="Arial" panose="020B0604020202020204" pitchFamily="34" charset="0"/>
                <a:ea typeface="微软雅黑" panose="020B0503020204020204" charset="-122"/>
              </a:rPr>
              <a:t>直接</a:t>
            </a:r>
            <a:r>
              <a:rPr lang="en-US" altLang="zh-CN" sz="2000">
                <a:latin typeface="Arial" panose="020B0604020202020204" pitchFamily="34" charset="0"/>
                <a:ea typeface="微软雅黑" panose="020B0503020204020204" charset="-122"/>
              </a:rPr>
              <a:t>import</a:t>
            </a:r>
            <a:r>
              <a:rPr lang="zh-CN" altLang="en-US" sz="2000">
                <a:latin typeface="Arial" panose="020B0604020202020204" pitchFamily="34" charset="0"/>
                <a:ea typeface="微软雅黑" panose="020B0503020204020204" charset="-122"/>
              </a:rPr>
              <a:t>加上要导入的模块就行</a:t>
            </a:r>
            <a:endParaRPr lang="zh-CN" altLang="en-US" sz="2000">
              <a:latin typeface="Arial" panose="020B0604020202020204" pitchFamily="34" charset="0"/>
              <a:ea typeface="微软雅黑" panose="020B0503020204020204" charset="-122"/>
            </a:endParaRPr>
          </a:p>
        </p:txBody>
      </p:sp>
      <p:sp>
        <p:nvSpPr>
          <p:cNvPr id="7" name="文本框 6"/>
          <p:cNvSpPr txBox="1"/>
          <p:nvPr/>
        </p:nvSpPr>
        <p:spPr>
          <a:xfrm>
            <a:off x="6323330" y="2278930"/>
            <a:ext cx="4064000" cy="706755"/>
          </a:xfrm>
          <a:prstGeom prst="rect">
            <a:avLst/>
          </a:prstGeom>
        </p:spPr>
        <p:txBody>
          <a:bodyPr>
            <a:spAutoFit/>
            <a:extLst>
              <a:ext uri="{4A0BC546-FE56-4ADE-93B0-CB8AF2F6F144}">
                <wpsdc:textFrameExt xmlns:wpsdc="http://www.wps.cn/officeDocument/2022/drawingmlCustomData" type="text"/>
              </a:ext>
            </a:extLst>
          </a:bodyPr>
          <a:p>
            <a:r>
              <a:rPr lang="zh-CN" altLang="en-US" sz="2000">
                <a:latin typeface="宋体" panose="02010600030101010101" pitchFamily="2" charset="-122"/>
                <a:ea typeface="宋体" panose="02010600030101010101" pitchFamily="2" charset="-122"/>
              </a:rPr>
              <a:t>当我们要导入自定义模块的时候就特殊一点：</a:t>
            </a:r>
            <a:endParaRPr lang="zh-CN" altLang="en-US" sz="2000">
              <a:latin typeface="宋体" panose="02010600030101010101" pitchFamily="2" charset="-122"/>
              <a:ea typeface="宋体" panose="02010600030101010101" pitchFamily="2" charset="-122"/>
            </a:endParaRPr>
          </a:p>
        </p:txBody>
      </p:sp>
      <p:sp>
        <p:nvSpPr>
          <p:cNvPr id="8" name="文本框 7"/>
          <p:cNvSpPr txBox="1"/>
          <p:nvPr/>
        </p:nvSpPr>
        <p:spPr>
          <a:xfrm>
            <a:off x="6681470" y="2985685"/>
            <a:ext cx="4064000" cy="1014730"/>
          </a:xfrm>
          <a:prstGeom prst="rect">
            <a:avLst/>
          </a:prstGeom>
        </p:spPr>
        <p:txBody>
          <a:bodyPr>
            <a:spAutoFit/>
            <a:extLst>
              <a:ext uri="{4A0BC546-FE56-4ADE-93B0-CB8AF2F6F144}">
                <wpsdc:textFrameExt xmlns:wpsdc="http://www.wps.cn/officeDocument/2022/drawingmlCustomData" type="text"/>
              </a:ext>
            </a:extLst>
          </a:bodyPr>
          <a:p>
            <a:r>
              <a:rPr lang="en-US" altLang="zh-CN" sz="2000">
                <a:latin typeface="Arial" panose="020B0604020202020204" pitchFamily="34" charset="0"/>
                <a:ea typeface="微软雅黑" panose="020B0503020204020204" charset="-122"/>
              </a:rPr>
              <a:t>from DB import db_handle</a:t>
            </a:r>
            <a:endParaRPr lang="en-US" altLang="zh-CN" sz="2000">
              <a:latin typeface="Arial" panose="020B0604020202020204" pitchFamily="34" charset="0"/>
              <a:ea typeface="微软雅黑" panose="020B0503020204020204" charset="-122"/>
            </a:endParaRPr>
          </a:p>
          <a:p>
            <a:r>
              <a:rPr lang="en-US" altLang="zh-CN" sz="2000">
                <a:latin typeface="Arial" panose="020B0604020202020204" pitchFamily="34" charset="0"/>
                <a:ea typeface="微软雅黑" panose="020B0503020204020204" charset="-122"/>
              </a:rPr>
              <a:t>from </a:t>
            </a:r>
            <a:r>
              <a:rPr lang="zh-CN" altLang="en-US" sz="2000">
                <a:latin typeface="Arial" panose="020B0604020202020204" pitchFamily="34" charset="0"/>
                <a:ea typeface="微软雅黑" panose="020B0503020204020204" charset="-122"/>
              </a:rPr>
              <a:t>加上文件目录名</a:t>
            </a:r>
            <a:r>
              <a:rPr lang="en-US" altLang="zh-CN" sz="2000">
                <a:latin typeface="Arial" panose="020B0604020202020204" pitchFamily="34" charset="0"/>
                <a:ea typeface="微软雅黑" panose="020B0503020204020204" charset="-122"/>
              </a:rPr>
              <a:t> </a:t>
            </a:r>
            <a:endParaRPr lang="en-US" altLang="zh-CN" sz="2000">
              <a:latin typeface="Arial" panose="020B0604020202020204" pitchFamily="34" charset="0"/>
              <a:ea typeface="微软雅黑" panose="020B0503020204020204" charset="-122"/>
            </a:endParaRPr>
          </a:p>
          <a:p>
            <a:r>
              <a:rPr lang="en-US" altLang="zh-CN" sz="2000">
                <a:latin typeface="Arial" panose="020B0604020202020204" pitchFamily="34" charset="0"/>
                <a:ea typeface="微软雅黑" panose="020B0503020204020204" charset="-122"/>
              </a:rPr>
              <a:t>import </a:t>
            </a:r>
            <a:r>
              <a:rPr lang="zh-CN" altLang="en-US" sz="2000">
                <a:latin typeface="Arial" panose="020B0604020202020204" pitchFamily="34" charset="0"/>
                <a:ea typeface="微软雅黑" panose="020B0503020204020204" charset="-122"/>
              </a:rPr>
              <a:t>再加上</a:t>
            </a:r>
            <a:r>
              <a:rPr lang="en-US" altLang="zh-CN" sz="2000">
                <a:latin typeface="Arial" panose="020B0604020202020204" pitchFamily="34" charset="0"/>
                <a:ea typeface="微软雅黑" panose="020B0503020204020204" charset="-122"/>
              </a:rPr>
              <a:t>python</a:t>
            </a:r>
            <a:r>
              <a:rPr lang="zh-CN" altLang="en-US" sz="2000">
                <a:latin typeface="Arial" panose="020B0604020202020204" pitchFamily="34" charset="0"/>
                <a:ea typeface="微软雅黑" panose="020B0503020204020204" charset="-122"/>
              </a:rPr>
              <a:t>文件名</a:t>
            </a:r>
            <a:endParaRPr lang="zh-CN" altLang="en-US" sz="2000">
              <a:latin typeface="Arial" panose="020B0604020202020204" pitchFamily="34" charset="0"/>
              <a:ea typeface="微软雅黑" panose="020B0503020204020204" charset="-122"/>
            </a:endParaRPr>
          </a:p>
        </p:txBody>
      </p:sp>
      <p:pic>
        <p:nvPicPr>
          <p:cNvPr id="107" name="图片 106"/>
          <p:cNvPicPr/>
          <p:nvPr/>
        </p:nvPicPr>
        <p:blipFill>
          <a:blip r:embed="rId4"/>
          <a:stretch>
            <a:fillRect/>
          </a:stretch>
        </p:blipFill>
        <p:spPr>
          <a:xfrm>
            <a:off x="2554605" y="4350385"/>
            <a:ext cx="3833495" cy="1951990"/>
          </a:xfrm>
          <a:prstGeom prst="rect">
            <a:avLst/>
          </a:prstGeom>
          <a:noFill/>
          <a:ln w="9525">
            <a:noFill/>
          </a:ln>
        </p:spPr>
      </p:pic>
      <p:pic>
        <p:nvPicPr>
          <p:cNvPr id="12" name="图片 11" descr="横-0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3330" y="3740785"/>
            <a:ext cx="4319905" cy="2200910"/>
          </a:xfrm>
          <a:prstGeom prst="rect">
            <a:avLst/>
          </a:prstGeom>
        </p:spPr>
      </p:pic>
      <p:sp>
        <p:nvSpPr>
          <p:cNvPr id="14" name="文本框 13"/>
          <p:cNvSpPr txBox="1"/>
          <p:nvPr/>
        </p:nvSpPr>
        <p:spPr>
          <a:xfrm>
            <a:off x="7087235" y="4225925"/>
            <a:ext cx="2827020" cy="135763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华文宋体" panose="02010600040101010101" charset="-122"/>
                <a:ea typeface="华文宋体" panose="02010600040101010101" charset="-122"/>
              </a:rPr>
              <a:t>这可比我们之前学的代码简单太多了！</a:t>
            </a:r>
            <a:endParaRPr lang="zh-CN" altLang="en-US" sz="2400">
              <a:latin typeface="华文宋体" panose="02010600040101010101" charset="-122"/>
              <a:ea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ox(in)">
                                      <p:cBhvr>
                                        <p:cTn id="28" dur="2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 grpId="0"/>
      <p:bldP spid="1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海1"/>
          <p:cNvPicPr>
            <a:picLocks noChangeAspect="1"/>
          </p:cNvPicPr>
          <p:nvPr/>
        </p:nvPicPr>
        <p:blipFill>
          <a:blip r:embed="rId1"/>
          <a:stretch>
            <a:fillRect/>
          </a:stretch>
        </p:blipFill>
        <p:spPr>
          <a:xfrm>
            <a:off x="925830" y="2792095"/>
            <a:ext cx="8028940" cy="3684905"/>
          </a:xfrm>
          <a:prstGeom prst="rect">
            <a:avLst/>
          </a:prstGeom>
        </p:spPr>
      </p:pic>
      <p:pic>
        <p:nvPicPr>
          <p:cNvPr id="15" name="图片 14"/>
          <p:cNvPicPr>
            <a:picLocks noChangeAspect="1"/>
          </p:cNvPicPr>
          <p:nvPr/>
        </p:nvPicPr>
        <p:blipFill>
          <a:blip r:embed="rId2"/>
          <a:stretch>
            <a:fillRect/>
          </a:stretch>
        </p:blipFill>
        <p:spPr>
          <a:xfrm>
            <a:off x="926144" y="1083456"/>
            <a:ext cx="10339712" cy="115834"/>
          </a:xfrm>
          <a:prstGeom prst="rect">
            <a:avLst/>
          </a:prstGeom>
        </p:spPr>
      </p:pic>
      <p:pic>
        <p:nvPicPr>
          <p:cNvPr id="28" name="图片 27"/>
          <p:cNvPicPr>
            <a:picLocks noChangeAspect="1"/>
          </p:cNvPicPr>
          <p:nvPr/>
        </p:nvPicPr>
        <p:blipFill>
          <a:blip r:embed="rId3"/>
          <a:stretch>
            <a:fillRect/>
          </a:stretch>
        </p:blipFill>
        <p:spPr>
          <a:xfrm>
            <a:off x="722352" y="297309"/>
            <a:ext cx="676715" cy="707197"/>
          </a:xfrm>
          <a:prstGeom prst="rect">
            <a:avLst/>
          </a:prstGeom>
        </p:spPr>
      </p:pic>
      <p:sp>
        <p:nvSpPr>
          <p:cNvPr id="25" name="文本框 24"/>
          <p:cNvSpPr txBox="1"/>
          <p:nvPr/>
        </p:nvSpPr>
        <p:spPr>
          <a:xfrm>
            <a:off x="1568807" y="498542"/>
            <a:ext cx="8156217" cy="107632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1.2</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模块的导入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在系统代码中的具体应用</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2-16 143017"/>
          <p:cNvPicPr>
            <a:picLocks noChangeAspect="1"/>
          </p:cNvPicPr>
          <p:nvPr>
            <p:custDataLst>
              <p:tags r:id="rId4"/>
            </p:custDataLst>
          </p:nvPr>
        </p:nvPicPr>
        <p:blipFill>
          <a:blip r:embed="rId5"/>
          <a:stretch>
            <a:fillRect/>
          </a:stretch>
        </p:blipFill>
        <p:spPr>
          <a:xfrm>
            <a:off x="925830" y="1083310"/>
            <a:ext cx="6810375" cy="1524000"/>
          </a:xfrm>
          <a:prstGeom prst="rect">
            <a:avLst/>
          </a:prstGeom>
        </p:spPr>
      </p:pic>
      <p:sp>
        <p:nvSpPr>
          <p:cNvPr id="2" name="文本框 1"/>
          <p:cNvSpPr txBox="1"/>
          <p:nvPr/>
        </p:nvSpPr>
        <p:spPr>
          <a:xfrm>
            <a:off x="1010920" y="2971715"/>
            <a:ext cx="4064000" cy="267652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latin typeface="宋体" panose="02010600030101010101" pitchFamily="2" charset="-122"/>
                <a:ea typeface="宋体" panose="02010600030101010101" pitchFamily="2" charset="-122"/>
              </a:rPr>
              <a:t>有些同学可能留意到了，刚才所讲的路径中就有涉及到模块的使用，通常是模块名加点再加要用的类或者函数</a:t>
            </a:r>
            <a:endParaRPr lang="zh-CN" altLang="en-US" sz="2400">
              <a:latin typeface="宋体" panose="02010600030101010101" pitchFamily="2" charset="-122"/>
              <a:ea typeface="宋体" panose="02010600030101010101" pitchFamily="2" charset="-122"/>
            </a:endParaRPr>
          </a:p>
          <a:p>
            <a:pPr indent="457200" algn="l"/>
            <a:r>
              <a:rPr lang="zh-CN" altLang="en-US" sz="2400">
                <a:latin typeface="宋体" panose="02010600030101010101" pitchFamily="2" charset="-122"/>
                <a:ea typeface="宋体" panose="02010600030101010101" pitchFamily="2" charset="-122"/>
              </a:rPr>
              <a:t>内置模块是这样，其实自定义模块也差不多，我们看下自定义模块</a:t>
            </a:r>
            <a:endParaRPr lang="zh-CN" altLang="en-US" sz="24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703580" y="4502785"/>
            <a:ext cx="4351020" cy="106489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727710" y="3392805"/>
            <a:ext cx="4351020" cy="106489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2"/>
          <a:stretch>
            <a:fillRect/>
          </a:stretch>
        </p:blipFill>
        <p:spPr>
          <a:xfrm>
            <a:off x="926144" y="1083456"/>
            <a:ext cx="10339712" cy="115834"/>
          </a:xfrm>
          <a:prstGeom prst="rect">
            <a:avLst/>
          </a:prstGeom>
        </p:spPr>
      </p:pic>
      <p:pic>
        <p:nvPicPr>
          <p:cNvPr id="28" name="图片 27"/>
          <p:cNvPicPr>
            <a:picLocks noChangeAspect="1"/>
          </p:cNvPicPr>
          <p:nvPr/>
        </p:nvPicPr>
        <p:blipFill>
          <a:blip r:embed="rId3"/>
          <a:stretch>
            <a:fillRect/>
          </a:stretch>
        </p:blipFill>
        <p:spPr>
          <a:xfrm>
            <a:off x="722352" y="297309"/>
            <a:ext cx="676715" cy="707197"/>
          </a:xfrm>
          <a:prstGeom prst="rect">
            <a:avLst/>
          </a:prstGeom>
        </p:spPr>
      </p:pic>
      <p:sp>
        <p:nvSpPr>
          <p:cNvPr id="25" name="文本框 24"/>
          <p:cNvSpPr txBox="1"/>
          <p:nvPr/>
        </p:nvSpPr>
        <p:spPr>
          <a:xfrm>
            <a:off x="1568807" y="498542"/>
            <a:ext cx="8156217" cy="107632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1.2</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模块的导入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在系统代码中的具体应用</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文本框 3"/>
          <p:cNvSpPr txBox="1"/>
          <p:nvPr/>
        </p:nvSpPr>
        <p:spPr>
          <a:xfrm>
            <a:off x="925830" y="2252895"/>
            <a:ext cx="4064000" cy="398780"/>
          </a:xfrm>
          <a:prstGeom prst="rect">
            <a:avLst/>
          </a:prstGeom>
        </p:spPr>
        <p:txBody>
          <a:bodyPr>
            <a:spAutoFit/>
            <a:extLst>
              <a:ext uri="{4A0BC546-FE56-4ADE-93B0-CB8AF2F6F144}">
                <wpsdc:textFrameExt xmlns:wpsdc="http://www.wps.cn/officeDocument/2022/drawingmlCustomData" type="text"/>
              </a:ext>
            </a:extLst>
          </a:bodyPr>
          <a:p>
            <a:r>
              <a:rPr lang="zh-CN" altLang="en-US" sz="2000">
                <a:latin typeface="Arial" panose="020B0604020202020204" pitchFamily="34" charset="0"/>
                <a:ea typeface="微软雅黑" panose="020B0503020204020204" charset="-122"/>
              </a:rPr>
              <a:t>自定义模块的使用：</a:t>
            </a:r>
            <a:endParaRPr lang="zh-CN" altLang="en-US" sz="2000">
              <a:latin typeface="Arial" panose="020B0604020202020204" pitchFamily="34" charset="0"/>
              <a:ea typeface="微软雅黑" panose="020B0503020204020204" charset="-122"/>
            </a:endParaRPr>
          </a:p>
        </p:txBody>
      </p:sp>
      <p:pic>
        <p:nvPicPr>
          <p:cNvPr id="5" name="图片 4" descr="屏幕截图 2023-12-17 125435"/>
          <p:cNvPicPr>
            <a:picLocks noChangeAspect="1"/>
          </p:cNvPicPr>
          <p:nvPr/>
        </p:nvPicPr>
        <p:blipFill>
          <a:blip r:embed="rId4"/>
          <a:stretch>
            <a:fillRect/>
          </a:stretch>
        </p:blipFill>
        <p:spPr>
          <a:xfrm>
            <a:off x="854075" y="2660650"/>
            <a:ext cx="5857875" cy="533400"/>
          </a:xfrm>
          <a:prstGeom prst="rect">
            <a:avLst/>
          </a:prstGeom>
        </p:spPr>
      </p:pic>
      <p:pic>
        <p:nvPicPr>
          <p:cNvPr id="6" name="图片 5" descr="屏幕截图 2023-12-17 125625"/>
          <p:cNvPicPr>
            <a:picLocks noChangeAspect="1"/>
          </p:cNvPicPr>
          <p:nvPr/>
        </p:nvPicPr>
        <p:blipFill>
          <a:blip r:embed="rId5"/>
          <a:stretch>
            <a:fillRect/>
          </a:stretch>
        </p:blipFill>
        <p:spPr>
          <a:xfrm>
            <a:off x="925830" y="1420495"/>
            <a:ext cx="3019425" cy="781050"/>
          </a:xfrm>
          <a:prstGeom prst="rect">
            <a:avLst/>
          </a:prstGeom>
        </p:spPr>
      </p:pic>
      <p:sp>
        <p:nvSpPr>
          <p:cNvPr id="7" name="文本框 6"/>
          <p:cNvSpPr txBox="1"/>
          <p:nvPr/>
        </p:nvSpPr>
        <p:spPr>
          <a:xfrm>
            <a:off x="990600" y="1348655"/>
            <a:ext cx="4064000" cy="368300"/>
          </a:xfrm>
          <a:prstGeom prst="rect">
            <a:avLst/>
          </a:prstGeom>
        </p:spPr>
        <p:txBody>
          <a:bodyPr>
            <a:spAutoFit/>
            <a:extLst>
              <a:ext uri="{4A0BC546-FE56-4ADE-93B0-CB8AF2F6F144}">
                <wpsdc:textFrameExt xmlns:wpsdc="http://www.wps.cn/officeDocument/2022/drawingmlCustomData" type="text"/>
              </a:ext>
            </a:extLst>
          </a:bodyPr>
          <a:p>
            <a:r>
              <a:rPr lang="zh-CN" altLang="en-US">
                <a:latin typeface="Arial" panose="020B0604020202020204" pitchFamily="34" charset="0"/>
                <a:ea typeface="微软雅黑" panose="020B0503020204020204" charset="-122"/>
              </a:rPr>
              <a:t>自定义模块的导入：</a:t>
            </a:r>
            <a:endParaRPr lang="zh-CN" altLang="en-US">
              <a:latin typeface="Arial" panose="020B0604020202020204" pitchFamily="34" charset="0"/>
              <a:ea typeface="微软雅黑" panose="020B0503020204020204" charset="-122"/>
            </a:endParaRPr>
          </a:p>
        </p:txBody>
      </p:sp>
      <p:sp>
        <p:nvSpPr>
          <p:cNvPr id="8" name="文本框 7"/>
          <p:cNvSpPr txBox="1"/>
          <p:nvPr/>
        </p:nvSpPr>
        <p:spPr>
          <a:xfrm>
            <a:off x="864870" y="3428915"/>
            <a:ext cx="4064000" cy="1014730"/>
          </a:xfrm>
          <a:prstGeom prst="rect">
            <a:avLst/>
          </a:prstGeom>
        </p:spPr>
        <p:txBody>
          <a:bodyPr>
            <a:spAutoFit/>
            <a:extLst>
              <a:ext uri="{4A0BC546-FE56-4ADE-93B0-CB8AF2F6F144}">
                <wpsdc:textFrameExt xmlns:wpsdc="http://www.wps.cn/officeDocument/2022/drawingmlCustomData" type="text"/>
              </a:ext>
            </a:extLst>
          </a:bodyPr>
          <a:p>
            <a:r>
              <a:rPr lang="zh-CN" altLang="en-US" sz="2000">
                <a:latin typeface="宋体" panose="02010600030101010101" pitchFamily="2" charset="-122"/>
                <a:ea typeface="宋体" panose="02010600030101010101" pitchFamily="2" charset="-122"/>
              </a:rPr>
              <a:t>我们可以看到，不单单是函数和类，里边的一些变量我们也是可以引用的</a:t>
            </a:r>
            <a:endParaRPr lang="zh-CN" altLang="en-US" sz="2000">
              <a:latin typeface="宋体" panose="02010600030101010101" pitchFamily="2" charset="-122"/>
              <a:ea typeface="宋体" panose="02010600030101010101" pitchFamily="2" charset="-122"/>
            </a:endParaRPr>
          </a:p>
        </p:txBody>
      </p:sp>
      <p:sp>
        <p:nvSpPr>
          <p:cNvPr id="9" name="文本框 8"/>
          <p:cNvSpPr txBox="1"/>
          <p:nvPr/>
        </p:nvSpPr>
        <p:spPr>
          <a:xfrm>
            <a:off x="854075" y="4502700"/>
            <a:ext cx="4064000" cy="1014730"/>
          </a:xfrm>
          <a:prstGeom prst="rect">
            <a:avLst/>
          </a:prstGeom>
        </p:spPr>
        <p:txBody>
          <a:bodyPr>
            <a:spAutoFit/>
            <a:extLst>
              <a:ext uri="{4A0BC546-FE56-4ADE-93B0-CB8AF2F6F144}">
                <wpsdc:textFrameExt xmlns:wpsdc="http://www.wps.cn/officeDocument/2022/drawingmlCustomData" type="text"/>
              </a:ext>
            </a:extLst>
          </a:bodyPr>
          <a:p>
            <a:r>
              <a:rPr lang="en-US" altLang="zh-CN" sz="2000">
                <a:latin typeface="宋体" panose="02010600030101010101" pitchFamily="2" charset="-122"/>
                <a:ea typeface="宋体" panose="02010600030101010101" pitchFamily="2" charset="-122"/>
                <a:cs typeface="宋体" panose="02010600030101010101" pitchFamily="2" charset="-122"/>
              </a:rPr>
              <a:t>main_file </a:t>
            </a:r>
            <a:r>
              <a:rPr lang="zh-CN" altLang="en-US" sz="2000">
                <a:latin typeface="宋体" panose="02010600030101010101" pitchFamily="2" charset="-122"/>
                <a:ea typeface="宋体" panose="02010600030101010101" pitchFamily="2" charset="-122"/>
                <a:cs typeface="宋体" panose="02010600030101010101" pitchFamily="2" charset="-122"/>
              </a:rPr>
              <a:t>就是用来保存日志的文件的绝对路径，</a:t>
            </a:r>
            <a:r>
              <a:rPr lang="en-US" altLang="zh-CN" sz="2000">
                <a:latin typeface="宋体" panose="02010600030101010101" pitchFamily="2" charset="-122"/>
                <a:ea typeface="宋体" panose="02010600030101010101" pitchFamily="2" charset="-122"/>
                <a:cs typeface="宋体" panose="02010600030101010101" pitchFamily="2" charset="-122"/>
              </a:rPr>
              <a:t>get_data</a:t>
            </a:r>
            <a:r>
              <a:rPr lang="zh-CN" altLang="en-US" sz="2000">
                <a:latin typeface="宋体" panose="02010600030101010101" pitchFamily="2" charset="-122"/>
                <a:ea typeface="宋体" panose="02010600030101010101" pitchFamily="2" charset="-122"/>
                <a:cs typeface="宋体" panose="02010600030101010101" pitchFamily="2" charset="-122"/>
              </a:rPr>
              <a:t>会在后面详细讲到</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108" name="图片 107"/>
          <p:cNvPicPr/>
          <p:nvPr/>
        </p:nvPicPr>
        <p:blipFill>
          <a:blip r:embed="rId6"/>
          <a:stretch>
            <a:fillRect/>
          </a:stretch>
        </p:blipFill>
        <p:spPr>
          <a:xfrm>
            <a:off x="5128895" y="3701415"/>
            <a:ext cx="3338195" cy="2639060"/>
          </a:xfrm>
          <a:prstGeom prst="rect">
            <a:avLst/>
          </a:prstGeom>
          <a:noFill/>
          <a:ln w="9525">
            <a:noFill/>
          </a:ln>
        </p:spPr>
      </p:pic>
      <p:grpSp>
        <p:nvGrpSpPr>
          <p:cNvPr id="11" name="组合 10"/>
          <p:cNvGrpSpPr/>
          <p:nvPr/>
        </p:nvGrpSpPr>
        <p:grpSpPr>
          <a:xfrm rot="0">
            <a:off x="8021955" y="1199515"/>
            <a:ext cx="3015615" cy="2844165"/>
            <a:chOff x="7577" y="3377"/>
            <a:chExt cx="4048" cy="4051"/>
          </a:xfrm>
        </p:grpSpPr>
        <p:sp>
          <p:nvSpPr>
            <p:cNvPr id="12" name="图形 5"/>
            <p:cNvSpPr/>
            <p:nvPr>
              <p:custDataLst>
                <p:tags r:id="rId7"/>
              </p:custDataLst>
            </p:nvPr>
          </p:nvSpPr>
          <p:spPr>
            <a:xfrm>
              <a:off x="7577" y="3377"/>
              <a:ext cx="3005" cy="3084"/>
            </a:xfrm>
            <a:custGeom>
              <a:avLst/>
              <a:gdLst>
                <a:gd name="connsiteX0" fmla="*/ 208610 w 1908156"/>
                <a:gd name="connsiteY0" fmla="*/ 1958064 h 1958063"/>
                <a:gd name="connsiteX1" fmla="*/ 179912 w 1908156"/>
                <a:gd name="connsiteY1" fmla="*/ 1941507 h 1958063"/>
                <a:gd name="connsiteX2" fmla="*/ 0 w 1908156"/>
                <a:gd name="connsiteY2" fmla="*/ 1285876 h 1958063"/>
                <a:gd name="connsiteX3" fmla="*/ 1285876 w 1908156"/>
                <a:gd name="connsiteY3" fmla="*/ 0 h 1958063"/>
                <a:gd name="connsiteX4" fmla="*/ 1890734 w 1908156"/>
                <a:gd name="connsiteY4" fmla="*/ 151215 h 1958063"/>
                <a:gd name="connsiteX5" fmla="*/ 1903980 w 1908156"/>
                <a:gd name="connsiteY5" fmla="*/ 196469 h 1958063"/>
                <a:gd name="connsiteX6" fmla="*/ 1858726 w 1908156"/>
                <a:gd name="connsiteY6" fmla="*/ 209714 h 1958063"/>
                <a:gd name="connsiteX7" fmla="*/ 1284772 w 1908156"/>
                <a:gd name="connsiteY7" fmla="*/ 66225 h 1958063"/>
                <a:gd name="connsiteX8" fmla="*/ 66225 w 1908156"/>
                <a:gd name="connsiteY8" fmla="*/ 1285876 h 1958063"/>
                <a:gd name="connsiteX9" fmla="*/ 236204 w 1908156"/>
                <a:gd name="connsiteY9" fmla="*/ 1908395 h 1958063"/>
                <a:gd name="connsiteX10" fmla="*/ 225166 w 1908156"/>
                <a:gd name="connsiteY10" fmla="*/ 1953649 h 1958063"/>
                <a:gd name="connsiteX11" fmla="*/ 208610 w 1908156"/>
                <a:gd name="connsiteY11" fmla="*/ 1958064 h 195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8156" h="1958063">
                  <a:moveTo>
                    <a:pt x="208610" y="1958064"/>
                  </a:moveTo>
                  <a:cubicBezTo>
                    <a:pt x="197572" y="1958064"/>
                    <a:pt x="186535" y="1952545"/>
                    <a:pt x="179912" y="1941507"/>
                  </a:cubicBezTo>
                  <a:cubicBezTo>
                    <a:pt x="62914" y="1743935"/>
                    <a:pt x="0" y="1517665"/>
                    <a:pt x="0" y="1285876"/>
                  </a:cubicBezTo>
                  <a:cubicBezTo>
                    <a:pt x="0" y="577265"/>
                    <a:pt x="577265" y="0"/>
                    <a:pt x="1285876" y="0"/>
                  </a:cubicBezTo>
                  <a:cubicBezTo>
                    <a:pt x="1496693" y="0"/>
                    <a:pt x="1706407" y="51877"/>
                    <a:pt x="1890734" y="151215"/>
                  </a:cubicBezTo>
                  <a:cubicBezTo>
                    <a:pt x="1907291" y="160045"/>
                    <a:pt x="1912810" y="179912"/>
                    <a:pt x="1903980" y="196469"/>
                  </a:cubicBezTo>
                  <a:cubicBezTo>
                    <a:pt x="1895150" y="213025"/>
                    <a:pt x="1875282" y="218544"/>
                    <a:pt x="1858726" y="209714"/>
                  </a:cubicBezTo>
                  <a:cubicBezTo>
                    <a:pt x="1683228" y="115894"/>
                    <a:pt x="1484552" y="66225"/>
                    <a:pt x="1284772" y="66225"/>
                  </a:cubicBezTo>
                  <a:cubicBezTo>
                    <a:pt x="613688" y="66225"/>
                    <a:pt x="66225" y="613688"/>
                    <a:pt x="66225" y="1285876"/>
                  </a:cubicBezTo>
                  <a:cubicBezTo>
                    <a:pt x="66225" y="1505524"/>
                    <a:pt x="124724" y="1720756"/>
                    <a:pt x="236204" y="1908395"/>
                  </a:cubicBezTo>
                  <a:cubicBezTo>
                    <a:pt x="245034" y="1923847"/>
                    <a:pt x="240619" y="1944819"/>
                    <a:pt x="225166" y="1953649"/>
                  </a:cubicBezTo>
                  <a:cubicBezTo>
                    <a:pt x="219647" y="1956960"/>
                    <a:pt x="214129" y="1958064"/>
                    <a:pt x="208610" y="1958064"/>
                  </a:cubicBezTo>
                  <a:close/>
                </a:path>
              </a:pathLst>
            </a:custGeom>
            <a:solidFill>
              <a:srgbClr val="FFCCCC"/>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图形 5"/>
            <p:cNvSpPr/>
            <p:nvPr>
              <p:custDataLst>
                <p:tags r:id="rId8"/>
              </p:custDataLst>
            </p:nvPr>
          </p:nvSpPr>
          <p:spPr>
            <a:xfrm>
              <a:off x="8833" y="4350"/>
              <a:ext cx="2793" cy="3078"/>
            </a:xfrm>
            <a:custGeom>
              <a:avLst/>
              <a:gdLst>
                <a:gd name="connsiteX0" fmla="*/ 487864 w 1773741"/>
                <a:gd name="connsiteY0" fmla="*/ 1954794 h 1954793"/>
                <a:gd name="connsiteX1" fmla="*/ 20975 w 1773741"/>
                <a:gd name="connsiteY1" fmla="*/ 1867597 h 1954793"/>
                <a:gd name="connsiteX2" fmla="*/ 2212 w 1773741"/>
                <a:gd name="connsiteY2" fmla="*/ 1824551 h 1954793"/>
                <a:gd name="connsiteX3" fmla="*/ 45258 w 1773741"/>
                <a:gd name="connsiteY3" fmla="*/ 1805787 h 1954793"/>
                <a:gd name="connsiteX4" fmla="*/ 487864 w 1773741"/>
                <a:gd name="connsiteY4" fmla="*/ 1888569 h 1954793"/>
                <a:gd name="connsiteX5" fmla="*/ 1707515 w 1773741"/>
                <a:gd name="connsiteY5" fmla="*/ 668918 h 1954793"/>
                <a:gd name="connsiteX6" fmla="*/ 1538640 w 1773741"/>
                <a:gd name="connsiteY6" fmla="*/ 49711 h 1954793"/>
                <a:gd name="connsiteX7" fmla="*/ 1550782 w 1773741"/>
                <a:gd name="connsiteY7" fmla="*/ 4457 h 1954793"/>
                <a:gd name="connsiteX8" fmla="*/ 1596036 w 1773741"/>
                <a:gd name="connsiteY8" fmla="*/ 16598 h 1954793"/>
                <a:gd name="connsiteX9" fmla="*/ 1773740 w 1773741"/>
                <a:gd name="connsiteY9" fmla="*/ 668918 h 1954793"/>
                <a:gd name="connsiteX10" fmla="*/ 487864 w 1773741"/>
                <a:gd name="connsiteY10" fmla="*/ 1954794 h 195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3741" h="1954793">
                  <a:moveTo>
                    <a:pt x="487864" y="1954794"/>
                  </a:moveTo>
                  <a:cubicBezTo>
                    <a:pt x="326716" y="1954794"/>
                    <a:pt x="169983" y="1924993"/>
                    <a:pt x="20975" y="1867597"/>
                  </a:cubicBezTo>
                  <a:cubicBezTo>
                    <a:pt x="4419" y="1860975"/>
                    <a:pt x="-4411" y="1842211"/>
                    <a:pt x="2212" y="1824551"/>
                  </a:cubicBezTo>
                  <a:cubicBezTo>
                    <a:pt x="8834" y="1807994"/>
                    <a:pt x="27598" y="1799165"/>
                    <a:pt x="45258" y="1805787"/>
                  </a:cubicBezTo>
                  <a:cubicBezTo>
                    <a:pt x="186539" y="1860975"/>
                    <a:pt x="335546" y="1888569"/>
                    <a:pt x="487864" y="1888569"/>
                  </a:cubicBezTo>
                  <a:cubicBezTo>
                    <a:pt x="1160052" y="1888569"/>
                    <a:pt x="1707515" y="1341106"/>
                    <a:pt x="1707515" y="668918"/>
                  </a:cubicBezTo>
                  <a:cubicBezTo>
                    <a:pt x="1707515" y="450374"/>
                    <a:pt x="1649016" y="236246"/>
                    <a:pt x="1538640" y="49711"/>
                  </a:cubicBezTo>
                  <a:cubicBezTo>
                    <a:pt x="1529810" y="34258"/>
                    <a:pt x="1534225" y="13287"/>
                    <a:pt x="1550782" y="4457"/>
                  </a:cubicBezTo>
                  <a:cubicBezTo>
                    <a:pt x="1566234" y="-4373"/>
                    <a:pt x="1587206" y="42"/>
                    <a:pt x="1596036" y="16598"/>
                  </a:cubicBezTo>
                  <a:cubicBezTo>
                    <a:pt x="1711930" y="213067"/>
                    <a:pt x="1773740" y="439337"/>
                    <a:pt x="1773740" y="668918"/>
                  </a:cubicBezTo>
                  <a:cubicBezTo>
                    <a:pt x="1774844" y="1377530"/>
                    <a:pt x="1197580" y="1954794"/>
                    <a:pt x="487864" y="1954794"/>
                  </a:cubicBezTo>
                  <a:close/>
                </a:path>
              </a:pathLst>
            </a:custGeom>
            <a:solidFill>
              <a:srgbClr val="FFCCCC"/>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图形 5"/>
            <p:cNvSpPr/>
            <p:nvPr>
              <p:custDataLst>
                <p:tags r:id="rId9"/>
              </p:custDataLst>
            </p:nvPr>
          </p:nvSpPr>
          <p:spPr>
            <a:xfrm>
              <a:off x="10996" y="4006"/>
              <a:ext cx="424" cy="301"/>
            </a:xfrm>
            <a:custGeom>
              <a:avLst/>
              <a:gdLst>
                <a:gd name="connsiteX0" fmla="*/ 0 w 269316"/>
                <a:gd name="connsiteY0" fmla="*/ 129139 h 190949"/>
                <a:gd name="connsiteX1" fmla="*/ 196469 w 269316"/>
                <a:gd name="connsiteY1" fmla="*/ 0 h 190949"/>
                <a:gd name="connsiteX2" fmla="*/ 269316 w 269316"/>
                <a:gd name="connsiteY2" fmla="*/ 137970 h 190949"/>
                <a:gd name="connsiteX3" fmla="*/ 26490 w 269316"/>
                <a:gd name="connsiteY3" fmla="*/ 190950 h 190949"/>
              </a:gdLst>
              <a:ahLst/>
              <a:cxnLst>
                <a:cxn ang="0">
                  <a:pos x="connsiteX0" y="connsiteY0"/>
                </a:cxn>
                <a:cxn ang="0">
                  <a:pos x="connsiteX1" y="connsiteY1"/>
                </a:cxn>
                <a:cxn ang="0">
                  <a:pos x="connsiteX2" y="connsiteY2"/>
                </a:cxn>
                <a:cxn ang="0">
                  <a:pos x="connsiteX3" y="connsiteY3"/>
                </a:cxn>
              </a:cxnLst>
              <a:rect l="l" t="t" r="r" b="b"/>
              <a:pathLst>
                <a:path w="269316" h="190949">
                  <a:moveTo>
                    <a:pt x="0" y="129139"/>
                  </a:moveTo>
                  <a:lnTo>
                    <a:pt x="196469" y="0"/>
                  </a:lnTo>
                  <a:lnTo>
                    <a:pt x="269316" y="137970"/>
                  </a:lnTo>
                  <a:lnTo>
                    <a:pt x="26490" y="190950"/>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图形 5"/>
            <p:cNvSpPr/>
            <p:nvPr>
              <p:custDataLst>
                <p:tags r:id="rId10"/>
              </p:custDataLst>
            </p:nvPr>
          </p:nvSpPr>
          <p:spPr>
            <a:xfrm>
              <a:off x="10789" y="3648"/>
              <a:ext cx="546" cy="515"/>
            </a:xfrm>
            <a:custGeom>
              <a:avLst/>
              <a:gdLst>
                <a:gd name="connsiteX0" fmla="*/ 0 w 346579"/>
                <a:gd name="connsiteY0" fmla="*/ 270420 h 326711"/>
                <a:gd name="connsiteX1" fmla="*/ 147903 w 346579"/>
                <a:gd name="connsiteY1" fmla="*/ 0 h 326711"/>
                <a:gd name="connsiteX2" fmla="*/ 346580 w 346579"/>
                <a:gd name="connsiteY2" fmla="*/ 133555 h 326711"/>
                <a:gd name="connsiteX3" fmla="*/ 69537 w 346579"/>
                <a:gd name="connsiteY3" fmla="*/ 326712 h 326711"/>
              </a:gdLst>
              <a:ahLst/>
              <a:cxnLst>
                <a:cxn ang="0">
                  <a:pos x="connsiteX0" y="connsiteY0"/>
                </a:cxn>
                <a:cxn ang="0">
                  <a:pos x="connsiteX1" y="connsiteY1"/>
                </a:cxn>
                <a:cxn ang="0">
                  <a:pos x="connsiteX2" y="connsiteY2"/>
                </a:cxn>
                <a:cxn ang="0">
                  <a:pos x="connsiteX3" y="connsiteY3"/>
                </a:cxn>
              </a:cxnLst>
              <a:rect l="l" t="t" r="r" b="b"/>
              <a:pathLst>
                <a:path w="346579" h="326711">
                  <a:moveTo>
                    <a:pt x="0" y="270420"/>
                  </a:moveTo>
                  <a:lnTo>
                    <a:pt x="147903" y="0"/>
                  </a:lnTo>
                  <a:lnTo>
                    <a:pt x="346580" y="133555"/>
                  </a:lnTo>
                  <a:lnTo>
                    <a:pt x="69537" y="326712"/>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图形 5"/>
            <p:cNvSpPr/>
            <p:nvPr>
              <p:custDataLst>
                <p:tags r:id="rId11"/>
              </p:custDataLst>
            </p:nvPr>
          </p:nvSpPr>
          <p:spPr>
            <a:xfrm>
              <a:off x="10631" y="3571"/>
              <a:ext cx="318" cy="396"/>
            </a:xfrm>
            <a:custGeom>
              <a:avLst/>
              <a:gdLst>
                <a:gd name="connsiteX0" fmla="*/ 0 w 201987"/>
                <a:gd name="connsiteY0" fmla="*/ 229581 h 251656"/>
                <a:gd name="connsiteX1" fmla="*/ 43046 w 201987"/>
                <a:gd name="connsiteY1" fmla="*/ 0 h 251656"/>
                <a:gd name="connsiteX2" fmla="*/ 201987 w 201987"/>
                <a:gd name="connsiteY2" fmla="*/ 62914 h 251656"/>
                <a:gd name="connsiteX3" fmla="*/ 58499 w 201987"/>
                <a:gd name="connsiteY3" fmla="*/ 251656 h 251656"/>
              </a:gdLst>
              <a:ahLst/>
              <a:cxnLst>
                <a:cxn ang="0">
                  <a:pos x="connsiteX0" y="connsiteY0"/>
                </a:cxn>
                <a:cxn ang="0">
                  <a:pos x="connsiteX1" y="connsiteY1"/>
                </a:cxn>
                <a:cxn ang="0">
                  <a:pos x="connsiteX2" y="connsiteY2"/>
                </a:cxn>
                <a:cxn ang="0">
                  <a:pos x="connsiteX3" y="connsiteY3"/>
                </a:cxn>
              </a:cxnLst>
              <a:rect l="l" t="t" r="r" b="b"/>
              <a:pathLst>
                <a:path w="201987" h="251656">
                  <a:moveTo>
                    <a:pt x="0" y="229581"/>
                  </a:moveTo>
                  <a:lnTo>
                    <a:pt x="43046" y="0"/>
                  </a:lnTo>
                  <a:lnTo>
                    <a:pt x="201987" y="62914"/>
                  </a:lnTo>
                  <a:lnTo>
                    <a:pt x="58499" y="251656"/>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图形 5"/>
            <p:cNvSpPr/>
            <p:nvPr>
              <p:custDataLst>
                <p:tags r:id="rId12"/>
              </p:custDataLst>
            </p:nvPr>
          </p:nvSpPr>
          <p:spPr>
            <a:xfrm>
              <a:off x="7943" y="6585"/>
              <a:ext cx="602" cy="515"/>
            </a:xfrm>
            <a:custGeom>
              <a:avLst/>
              <a:gdLst>
                <a:gd name="connsiteX0" fmla="*/ 382098 w 382097"/>
                <a:gd name="connsiteY0" fmla="*/ 326750 h 326749"/>
                <a:gd name="connsiteX1" fmla="*/ 3509 w 382097"/>
                <a:gd name="connsiteY1" fmla="*/ 135800 h 326749"/>
                <a:gd name="connsiteX2" fmla="*/ 130441 w 382097"/>
                <a:gd name="connsiteY2" fmla="*/ 68470 h 326749"/>
                <a:gd name="connsiteX3" fmla="*/ 172384 w 382097"/>
                <a:gd name="connsiteY3" fmla="*/ 5556 h 326749"/>
                <a:gd name="connsiteX4" fmla="*/ 283863 w 382097"/>
                <a:gd name="connsiteY4" fmla="*/ 80612 h 326749"/>
                <a:gd name="connsiteX5" fmla="*/ 382098 w 382097"/>
                <a:gd name="connsiteY5" fmla="*/ 326750 h 32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097" h="326749">
                  <a:moveTo>
                    <a:pt x="382098" y="326750"/>
                  </a:moveTo>
                  <a:cubicBezTo>
                    <a:pt x="382098" y="326750"/>
                    <a:pt x="52074" y="305778"/>
                    <a:pt x="3509" y="135800"/>
                  </a:cubicBezTo>
                  <a:cubicBezTo>
                    <a:pt x="-20773" y="50810"/>
                    <a:pt x="87395" y="2245"/>
                    <a:pt x="130441" y="68470"/>
                  </a:cubicBezTo>
                  <a:cubicBezTo>
                    <a:pt x="130441" y="68470"/>
                    <a:pt x="133752" y="23217"/>
                    <a:pt x="172384" y="5556"/>
                  </a:cubicBezTo>
                  <a:cubicBezTo>
                    <a:pt x="212119" y="-12104"/>
                    <a:pt x="291590" y="12179"/>
                    <a:pt x="283863" y="80612"/>
                  </a:cubicBezTo>
                  <a:cubicBezTo>
                    <a:pt x="265099" y="242864"/>
                    <a:pt x="382098" y="326750"/>
                    <a:pt x="382098" y="326750"/>
                  </a:cubicBezTo>
                  <a:close/>
                </a:path>
              </a:pathLst>
            </a:custGeom>
            <a:solidFill>
              <a:srgbClr val="B3E8E4"/>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图形 5"/>
            <p:cNvSpPr/>
            <p:nvPr>
              <p:custDataLst>
                <p:tags r:id="rId13"/>
              </p:custDataLst>
            </p:nvPr>
          </p:nvSpPr>
          <p:spPr>
            <a:xfrm>
              <a:off x="8583" y="6973"/>
              <a:ext cx="139" cy="155"/>
            </a:xfrm>
            <a:custGeom>
              <a:avLst/>
              <a:gdLst>
                <a:gd name="connsiteX0" fmla="*/ 88328 w 88328"/>
                <a:gd name="connsiteY0" fmla="*/ 98514 h 98514"/>
                <a:gd name="connsiteX1" fmla="*/ 28 w 88328"/>
                <a:gd name="connsiteY1" fmla="*/ 24562 h 98514"/>
                <a:gd name="connsiteX2" fmla="*/ 37556 w 88328"/>
                <a:gd name="connsiteY2" fmla="*/ 14629 h 98514"/>
                <a:gd name="connsiteX3" fmla="*/ 53008 w 88328"/>
                <a:gd name="connsiteY3" fmla="*/ 280 h 98514"/>
                <a:gd name="connsiteX4" fmla="*/ 77291 w 88328"/>
                <a:gd name="connsiteY4" fmla="*/ 26770 h 98514"/>
                <a:gd name="connsiteX5" fmla="*/ 88328 w 88328"/>
                <a:gd name="connsiteY5" fmla="*/ 98514 h 9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28" h="98514">
                  <a:moveTo>
                    <a:pt x="88328" y="98514"/>
                  </a:moveTo>
                  <a:cubicBezTo>
                    <a:pt x="88328" y="98514"/>
                    <a:pt x="2235" y="72024"/>
                    <a:pt x="28" y="24562"/>
                  </a:cubicBezTo>
                  <a:cubicBezTo>
                    <a:pt x="-1076" y="280"/>
                    <a:pt x="30933" y="-5239"/>
                    <a:pt x="37556" y="14629"/>
                  </a:cubicBezTo>
                  <a:cubicBezTo>
                    <a:pt x="37556" y="14629"/>
                    <a:pt x="40867" y="2487"/>
                    <a:pt x="53008" y="280"/>
                  </a:cubicBezTo>
                  <a:cubicBezTo>
                    <a:pt x="64046" y="-1928"/>
                    <a:pt x="83913" y="9110"/>
                    <a:pt x="77291" y="26770"/>
                  </a:cubicBezTo>
                  <a:cubicBezTo>
                    <a:pt x="62942" y="69817"/>
                    <a:pt x="88328" y="98514"/>
                    <a:pt x="88328" y="98514"/>
                  </a:cubicBezTo>
                  <a:close/>
                </a:path>
              </a:pathLst>
            </a:custGeom>
            <a:solidFill>
              <a:srgbClr val="B3E8E4"/>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1" name="文本框 20"/>
          <p:cNvSpPr txBox="1"/>
          <p:nvPr/>
        </p:nvSpPr>
        <p:spPr>
          <a:xfrm>
            <a:off x="8466455" y="1720850"/>
            <a:ext cx="2067560" cy="170942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rPr>
              <a:t>就是模块名加上一个点，就可以使用模块里边的函数和变量了，我也懂了</a:t>
            </a:r>
            <a:r>
              <a:rPr lang="zh-CN" altLang="en-US" sz="1800">
                <a:latin typeface="Arial" panose="020B0604020202020204" pitchFamily="34" charset="0"/>
                <a:ea typeface="微软雅黑" panose="020B0503020204020204" charset="-122"/>
              </a:rPr>
              <a:t>！</a:t>
            </a:r>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box(in)">
                                      <p:cBhvr>
                                        <p:cTn id="24" dur="2000"/>
                                        <p:tgtEl>
                                          <p:spTgt spid="10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1" grpId="0"/>
      <p:bldP spid="2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6976110" y="2195830"/>
            <a:ext cx="3660775" cy="16840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8156217"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1.3with</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语句的</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运用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概念理解</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2" name="文本框 1"/>
          <p:cNvSpPr txBox="1"/>
          <p:nvPr/>
        </p:nvSpPr>
        <p:spPr>
          <a:xfrm>
            <a:off x="925830" y="1368975"/>
            <a:ext cx="4064000" cy="101473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在讲解</a:t>
            </a:r>
            <a:r>
              <a:rPr lang="en-US" altLang="zh-CN" sz="2000">
                <a:latin typeface="Arial" panose="020B0604020202020204" pitchFamily="34" charset="0"/>
                <a:ea typeface="微软雅黑" panose="020B0503020204020204" charset="-122"/>
              </a:rPr>
              <a:t>with</a:t>
            </a:r>
            <a:r>
              <a:rPr lang="zh-CN" altLang="en-US" sz="2000">
                <a:latin typeface="Arial" panose="020B0604020202020204" pitchFamily="34" charset="0"/>
                <a:ea typeface="微软雅黑" panose="020B0503020204020204" charset="-122"/>
              </a:rPr>
              <a:t>语句之前，我先问一个大家都知道的问题，就是把大象装进冰箱要分几步啊？</a:t>
            </a:r>
            <a:endParaRPr lang="zh-CN" altLang="en-US" sz="2000">
              <a:latin typeface="Arial" panose="020B0604020202020204" pitchFamily="34" charset="0"/>
              <a:ea typeface="微软雅黑" panose="020B0503020204020204" charset="-122"/>
            </a:endParaRPr>
          </a:p>
        </p:txBody>
      </p:sp>
      <p:sp>
        <p:nvSpPr>
          <p:cNvPr id="3" name="文本框 2"/>
          <p:cNvSpPr txBox="1"/>
          <p:nvPr/>
        </p:nvSpPr>
        <p:spPr>
          <a:xfrm>
            <a:off x="925830" y="2460625"/>
            <a:ext cx="4064000" cy="442595"/>
          </a:xfrm>
          <a:prstGeom prst="rect">
            <a:avLst/>
          </a:prstGeom>
        </p:spPr>
        <p:txBody>
          <a:bodyPr>
            <a:noAutofit/>
            <a:extLst>
              <a:ext uri="{4A0BC546-FE56-4ADE-93B0-CB8AF2F6F144}">
                <wpsdc:textFrameExt xmlns:wpsdc="http://www.wps.cn/officeDocument/2022/drawingmlCustomData" type="text"/>
              </a:ext>
            </a:extLst>
          </a:bodyPr>
          <a:p>
            <a:pPr algn="l"/>
            <a:r>
              <a:rPr lang="en-US" altLang="zh-CN" sz="2000">
                <a:latin typeface="Arial" panose="020B0604020202020204" pitchFamily="34" charset="0"/>
                <a:ea typeface="微软雅黑" panose="020B0503020204020204" charset="-122"/>
              </a:rPr>
              <a:t>1.</a:t>
            </a:r>
            <a:r>
              <a:rPr lang="zh-CN" altLang="en-US" sz="2000">
                <a:latin typeface="Arial" panose="020B0604020202020204" pitchFamily="34" charset="0"/>
                <a:ea typeface="微软雅黑" panose="020B0503020204020204" charset="-122"/>
              </a:rPr>
              <a:t>打开冰箱门</a:t>
            </a:r>
            <a:endParaRPr lang="zh-CN" altLang="en-US" sz="2000">
              <a:latin typeface="Arial" panose="020B0604020202020204" pitchFamily="34" charset="0"/>
              <a:ea typeface="微软雅黑" panose="020B0503020204020204" charset="-122"/>
            </a:endParaRPr>
          </a:p>
          <a:p>
            <a:pPr algn="l"/>
            <a:endParaRPr lang="en-US" altLang="zh-CN" sz="2000">
              <a:latin typeface="Arial" panose="020B0604020202020204" pitchFamily="34" charset="0"/>
              <a:ea typeface="微软雅黑" panose="020B0503020204020204" charset="-122"/>
            </a:endParaRPr>
          </a:p>
        </p:txBody>
      </p:sp>
      <p:sp>
        <p:nvSpPr>
          <p:cNvPr id="4" name="文本框 3"/>
          <p:cNvSpPr txBox="1"/>
          <p:nvPr/>
        </p:nvSpPr>
        <p:spPr>
          <a:xfrm>
            <a:off x="925830" y="3245400"/>
            <a:ext cx="4064000" cy="39878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000">
                <a:latin typeface="Arial" panose="020B0604020202020204" pitchFamily="34" charset="0"/>
                <a:ea typeface="微软雅黑" panose="020B0503020204020204" charset="-122"/>
              </a:rPr>
              <a:t>3.</a:t>
            </a:r>
            <a:r>
              <a:rPr lang="zh-CN" altLang="en-US" sz="2000">
                <a:latin typeface="Arial" panose="020B0604020202020204" pitchFamily="34" charset="0"/>
                <a:ea typeface="微软雅黑" panose="020B0503020204020204" charset="-122"/>
              </a:rPr>
              <a:t>关上冰箱门</a:t>
            </a:r>
            <a:endParaRPr lang="zh-CN" altLang="en-US" sz="2000">
              <a:latin typeface="Arial" panose="020B0604020202020204" pitchFamily="34" charset="0"/>
              <a:ea typeface="微软雅黑" panose="020B0503020204020204" charset="-122"/>
            </a:endParaRPr>
          </a:p>
        </p:txBody>
      </p:sp>
      <p:sp>
        <p:nvSpPr>
          <p:cNvPr id="5" name="文本框 4"/>
          <p:cNvSpPr txBox="1"/>
          <p:nvPr/>
        </p:nvSpPr>
        <p:spPr>
          <a:xfrm>
            <a:off x="925830" y="2860590"/>
            <a:ext cx="4064000" cy="39878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000">
                <a:latin typeface="Arial" panose="020B0604020202020204" pitchFamily="34" charset="0"/>
                <a:ea typeface="微软雅黑" panose="020B0503020204020204" charset="-122"/>
              </a:rPr>
              <a:t>2.</a:t>
            </a:r>
            <a:r>
              <a:rPr lang="zh-CN" altLang="en-US" sz="2000">
                <a:latin typeface="Arial" panose="020B0604020202020204" pitchFamily="34" charset="0"/>
                <a:ea typeface="微软雅黑" panose="020B0503020204020204" charset="-122"/>
              </a:rPr>
              <a:t>把大象装进去</a:t>
            </a:r>
            <a:endParaRPr lang="zh-CN" altLang="en-US" sz="2000">
              <a:latin typeface="Arial" panose="020B0604020202020204" pitchFamily="34" charset="0"/>
              <a:ea typeface="微软雅黑" panose="020B0503020204020204" charset="-122"/>
            </a:endParaRPr>
          </a:p>
        </p:txBody>
      </p:sp>
      <p:sp>
        <p:nvSpPr>
          <p:cNvPr id="6" name="文本框 5"/>
          <p:cNvSpPr txBox="1"/>
          <p:nvPr/>
        </p:nvSpPr>
        <p:spPr>
          <a:xfrm>
            <a:off x="925830" y="3712125"/>
            <a:ext cx="4064000" cy="101473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但如果我们用上</a:t>
            </a:r>
            <a:r>
              <a:rPr lang="en-US" altLang="zh-CN" sz="2000">
                <a:latin typeface="Arial" panose="020B0604020202020204" pitchFamily="34" charset="0"/>
                <a:ea typeface="微软雅黑" panose="020B0503020204020204" charset="-122"/>
              </a:rPr>
              <a:t>with</a:t>
            </a:r>
            <a:r>
              <a:rPr lang="zh-CN" altLang="en-US" sz="2000">
                <a:latin typeface="Arial" panose="020B0604020202020204" pitchFamily="34" charset="0"/>
                <a:ea typeface="微软雅黑" panose="020B0503020204020204" charset="-122"/>
              </a:rPr>
              <a:t>语句的话，我们就只需要两步了，大家可以猜猜</a:t>
            </a:r>
            <a:r>
              <a:rPr lang="en-US" altLang="zh-CN" sz="2000">
                <a:latin typeface="Arial" panose="020B0604020202020204" pitchFamily="34" charset="0"/>
                <a:ea typeface="微软雅黑" panose="020B0503020204020204" charset="-122"/>
              </a:rPr>
              <a:t>with</a:t>
            </a:r>
            <a:r>
              <a:rPr lang="zh-CN" altLang="en-US" sz="2000">
                <a:latin typeface="Arial" panose="020B0604020202020204" pitchFamily="34" charset="0"/>
                <a:ea typeface="微软雅黑" panose="020B0503020204020204" charset="-122"/>
              </a:rPr>
              <a:t>语句为我们省去了哪步</a:t>
            </a:r>
            <a:endParaRPr lang="zh-CN" altLang="en-US" sz="2000">
              <a:latin typeface="Arial" panose="020B0604020202020204" pitchFamily="34" charset="0"/>
              <a:ea typeface="微软雅黑" panose="020B0503020204020204" charset="-122"/>
            </a:endParaRPr>
          </a:p>
        </p:txBody>
      </p:sp>
      <p:sp>
        <p:nvSpPr>
          <p:cNvPr id="7" name="文本框 6"/>
          <p:cNvSpPr txBox="1"/>
          <p:nvPr/>
        </p:nvSpPr>
        <p:spPr>
          <a:xfrm>
            <a:off x="7117715" y="2495550"/>
            <a:ext cx="3364230" cy="121666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就是最后一步，</a:t>
            </a:r>
            <a:r>
              <a:rPr lang="en-US" altLang="zh-CN" sz="200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with</a:t>
            </a:r>
            <a:r>
              <a:rPr lang="zh-CN" altLang="en-US" sz="200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会替我们关上冰箱门，那在代码中是怎么样的呢？</a:t>
            </a:r>
            <a:endParaRPr lang="zh-CN" altLang="en-US" sz="200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endParaRPr>
          </a:p>
        </p:txBody>
      </p:sp>
      <p:pic>
        <p:nvPicPr>
          <p:cNvPr id="8" name="图片 7" descr="海3"/>
          <p:cNvPicPr>
            <a:picLocks noChangeAspect="1"/>
          </p:cNvPicPr>
          <p:nvPr/>
        </p:nvPicPr>
        <p:blipFill>
          <a:blip r:embed="rId3"/>
          <a:stretch>
            <a:fillRect/>
          </a:stretch>
        </p:blipFill>
        <p:spPr>
          <a:xfrm>
            <a:off x="6009005" y="3915410"/>
            <a:ext cx="1676400" cy="17449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ox(in)">
                                      <p:cBhvr>
                                        <p:cTn id="3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animBg="1"/>
      <p:bldP spid="9" grpId="1" animBg="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custDataLst>
              <p:tags r:id="rId1"/>
            </p:custDataLst>
          </p:nvPr>
        </p:nvSpPr>
        <p:spPr>
          <a:xfrm>
            <a:off x="5798820" y="5546090"/>
            <a:ext cx="4097655" cy="65976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custDataLst>
              <p:tags r:id="rId2"/>
            </p:custDataLst>
          </p:nvPr>
        </p:nvSpPr>
        <p:spPr>
          <a:xfrm>
            <a:off x="5798820" y="4069715"/>
            <a:ext cx="4185920" cy="89789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5852160" y="2566035"/>
            <a:ext cx="4097655" cy="101727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25" name="文本框 24"/>
          <p:cNvSpPr txBox="1"/>
          <p:nvPr/>
        </p:nvSpPr>
        <p:spPr>
          <a:xfrm>
            <a:off x="1568807" y="498542"/>
            <a:ext cx="8156217"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1.3with</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语句的运用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代码实现</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2" name="文本框 1"/>
          <p:cNvSpPr txBox="1"/>
          <p:nvPr/>
        </p:nvSpPr>
        <p:spPr>
          <a:xfrm>
            <a:off x="1017270" y="1338495"/>
            <a:ext cx="4064000" cy="3987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rPr>
              <a:t>来到我们的代码部分</a:t>
            </a:r>
            <a:endParaRPr lang="zh-CN" altLang="en-US" sz="2000">
              <a:latin typeface="宋体" panose="02010600030101010101" pitchFamily="2" charset="-122"/>
              <a:ea typeface="宋体" panose="02010600030101010101" pitchFamily="2" charset="-122"/>
            </a:endParaRPr>
          </a:p>
        </p:txBody>
      </p:sp>
      <p:sp>
        <p:nvSpPr>
          <p:cNvPr id="3" name="文本框 2"/>
          <p:cNvSpPr txBox="1"/>
          <p:nvPr/>
        </p:nvSpPr>
        <p:spPr>
          <a:xfrm>
            <a:off x="1017270" y="1798235"/>
            <a:ext cx="4064000" cy="101473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000">
                <a:latin typeface="宋体" panose="02010600030101010101" pitchFamily="2" charset="-122"/>
                <a:ea typeface="宋体" panose="02010600030101010101" pitchFamily="2" charset="-122"/>
                <a:cs typeface="宋体" panose="02010600030101010101" pitchFamily="2" charset="-122"/>
              </a:rPr>
              <a:t>with open</a:t>
            </a:r>
            <a:r>
              <a:rPr lang="zh-CN" altLang="en-US" sz="2000">
                <a:latin typeface="宋体" panose="02010600030101010101" pitchFamily="2" charset="-122"/>
                <a:ea typeface="宋体" panose="02010600030101010101" pitchFamily="2" charset="-122"/>
                <a:cs typeface="宋体" panose="02010600030101010101" pitchFamily="2" charset="-122"/>
              </a:rPr>
              <a:t>（</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冰箱</a:t>
            </a:r>
            <a:r>
              <a:rPr lang="en-US" altLang="zh-CN" sz="2000">
                <a:latin typeface="宋体" panose="02010600030101010101" pitchFamily="2" charset="-122"/>
                <a:ea typeface="宋体" panose="02010600030101010101" pitchFamily="2" charset="-122"/>
                <a:cs typeface="宋体" panose="02010600030101010101" pitchFamily="2" charset="-122"/>
              </a:rPr>
              <a:t>”,”w”) as f:</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457200" algn="l"/>
            <a:r>
              <a:rPr lang="en-US" altLang="zh-CN" sz="2000">
                <a:latin typeface="宋体" panose="02010600030101010101" pitchFamily="2" charset="-122"/>
                <a:ea typeface="宋体" panose="02010600030101010101" pitchFamily="2" charset="-122"/>
                <a:cs typeface="宋体" panose="02010600030101010101" pitchFamily="2" charset="-122"/>
              </a:rPr>
              <a:t>f.write(“</a:t>
            </a:r>
            <a:r>
              <a:rPr lang="zh-CN" altLang="en-US" sz="2000">
                <a:latin typeface="宋体" panose="02010600030101010101" pitchFamily="2" charset="-122"/>
                <a:ea typeface="宋体" panose="02010600030101010101" pitchFamily="2" charset="-122"/>
                <a:cs typeface="宋体" panose="02010600030101010101" pitchFamily="2" charset="-122"/>
              </a:rPr>
              <a:t>大象</a:t>
            </a:r>
            <a:r>
              <a:rPr lang="en-US" altLang="zh-CN" sz="2000">
                <a:latin typeface="Arial" panose="020B0604020202020204" pitchFamily="34" charset="0"/>
                <a:ea typeface="微软雅黑" panose="020B0503020204020204" charset="-122"/>
              </a:rPr>
              <a:t>”)</a:t>
            </a:r>
            <a:endParaRPr lang="en-US" altLang="zh-CN" sz="2000">
              <a:latin typeface="Arial" panose="020B0604020202020204" pitchFamily="34" charset="0"/>
              <a:ea typeface="微软雅黑" panose="020B0503020204020204" charset="-122"/>
            </a:endParaRPr>
          </a:p>
        </p:txBody>
      </p:sp>
      <p:sp>
        <p:nvSpPr>
          <p:cNvPr id="4" name="文本框 3"/>
          <p:cNvSpPr txBox="1"/>
          <p:nvPr/>
        </p:nvSpPr>
        <p:spPr>
          <a:xfrm>
            <a:off x="865505" y="3005370"/>
            <a:ext cx="4064000" cy="3987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rPr>
              <a:t>我们来一步一步解析：</a:t>
            </a:r>
            <a:endParaRPr lang="zh-CN" altLang="en-US" sz="2000">
              <a:latin typeface="宋体" panose="02010600030101010101" pitchFamily="2" charset="-122"/>
              <a:ea typeface="宋体" panose="02010600030101010101" pitchFamily="2" charset="-122"/>
            </a:endParaRPr>
          </a:p>
        </p:txBody>
      </p:sp>
      <p:sp>
        <p:nvSpPr>
          <p:cNvPr id="6" name="文本框 5"/>
          <p:cNvSpPr txBox="1"/>
          <p:nvPr/>
        </p:nvSpPr>
        <p:spPr>
          <a:xfrm>
            <a:off x="5886450" y="2552700"/>
            <a:ext cx="4098290" cy="1055370"/>
          </a:xfrm>
          <a:prstGeom prst="rect">
            <a:avLst/>
          </a:prstGeom>
        </p:spPr>
        <p:txBody>
          <a:bodyPr>
            <a:noAutofit/>
            <a:extLst>
              <a:ext uri="{4A0BC546-FE56-4ADE-93B0-CB8AF2F6F144}">
                <wpsdc:textFrameExt xmlns:wpsdc="http://www.wps.cn/officeDocument/2022/drawingmlCustomData" type="text"/>
              </a:ext>
            </a:extLst>
          </a:bodyPr>
          <a:p>
            <a:pPr algn="l"/>
            <a:r>
              <a:rPr lang="en-US" altLang="zh-CN" sz="2000">
                <a:latin typeface="宋体" panose="02010600030101010101" pitchFamily="2" charset="-122"/>
                <a:ea typeface="宋体" panose="02010600030101010101" pitchFamily="2" charset="-122"/>
                <a:cs typeface="宋体" panose="02010600030101010101" pitchFamily="2" charset="-122"/>
              </a:rPr>
              <a:t>2.“w”</a:t>
            </a:r>
            <a:r>
              <a:rPr lang="zh-CN" altLang="en-US" sz="2000">
                <a:latin typeface="宋体" panose="02010600030101010101" pitchFamily="2" charset="-122"/>
                <a:ea typeface="宋体" panose="02010600030101010101" pitchFamily="2" charset="-122"/>
                <a:cs typeface="宋体" panose="02010600030101010101" pitchFamily="2" charset="-122"/>
              </a:rPr>
              <a:t>，看到</a:t>
            </a:r>
            <a:r>
              <a:rPr lang="en-US" altLang="zh-CN" sz="2000">
                <a:latin typeface="宋体" panose="02010600030101010101" pitchFamily="2" charset="-122"/>
                <a:ea typeface="宋体" panose="02010600030101010101" pitchFamily="2" charset="-122"/>
                <a:cs typeface="宋体" panose="02010600030101010101" pitchFamily="2" charset="-122"/>
              </a:rPr>
              <a:t>w</a:t>
            </a:r>
            <a:r>
              <a:rPr lang="zh-CN" altLang="en-US" sz="2000">
                <a:latin typeface="宋体" panose="02010600030101010101" pitchFamily="2" charset="-122"/>
                <a:ea typeface="宋体" panose="02010600030101010101" pitchFamily="2" charset="-122"/>
                <a:cs typeface="宋体" panose="02010600030101010101" pitchFamily="2" charset="-122"/>
              </a:rPr>
              <a:t>我们可以想到</a:t>
            </a:r>
            <a:r>
              <a:rPr lang="en-US" altLang="zh-CN" sz="2000">
                <a:latin typeface="宋体" panose="02010600030101010101" pitchFamily="2" charset="-122"/>
                <a:ea typeface="宋体" panose="02010600030101010101" pitchFamily="2" charset="-122"/>
                <a:cs typeface="宋体" panose="02010600030101010101" pitchFamily="2" charset="-122"/>
              </a:rPr>
              <a:t>write(</a:t>
            </a:r>
            <a:r>
              <a:rPr lang="zh-CN" altLang="en-US" sz="2000">
                <a:latin typeface="宋体" panose="02010600030101010101" pitchFamily="2" charset="-122"/>
                <a:ea typeface="宋体" panose="02010600030101010101" pitchFamily="2" charset="-122"/>
                <a:cs typeface="宋体" panose="02010600030101010101" pitchFamily="2" charset="-122"/>
              </a:rPr>
              <a:t>写</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，就是指以写的模式来打开这个文件</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5885815" y="4069630"/>
            <a:ext cx="4064000" cy="101473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000">
                <a:latin typeface="宋体" panose="02010600030101010101" pitchFamily="2" charset="-122"/>
                <a:ea typeface="宋体" panose="02010600030101010101" pitchFamily="2" charset="-122"/>
                <a:cs typeface="宋体" panose="02010600030101010101" pitchFamily="2" charset="-122"/>
              </a:rPr>
              <a:t>3.as f</a:t>
            </a:r>
            <a:r>
              <a:rPr lang="zh-CN" altLang="en-US" sz="2000">
                <a:latin typeface="宋体" panose="02010600030101010101" pitchFamily="2" charset="-122"/>
                <a:ea typeface="宋体" panose="02010600030101010101" pitchFamily="2" charset="-122"/>
                <a:cs typeface="宋体" panose="02010600030101010101" pitchFamily="2" charset="-122"/>
              </a:rPr>
              <a:t>就是把这个打开后的文件当作</a:t>
            </a:r>
            <a:r>
              <a:rPr lang="en-US" altLang="zh-CN" sz="2000">
                <a:latin typeface="宋体" panose="02010600030101010101" pitchFamily="2" charset="-122"/>
                <a:ea typeface="宋体" panose="02010600030101010101" pitchFamily="2" charset="-122"/>
                <a:cs typeface="宋体" panose="02010600030101010101" pitchFamily="2" charset="-122"/>
              </a:rPr>
              <a:t>f</a:t>
            </a:r>
            <a:r>
              <a:rPr lang="zh-CN" altLang="en-US" sz="2000">
                <a:latin typeface="宋体" panose="02010600030101010101" pitchFamily="2" charset="-122"/>
                <a:ea typeface="宋体" panose="02010600030101010101" pitchFamily="2" charset="-122"/>
                <a:cs typeface="宋体" panose="02010600030101010101" pitchFamily="2" charset="-122"/>
              </a:rPr>
              <a:t>，我们可以通过</a:t>
            </a:r>
            <a:r>
              <a:rPr lang="en-US" altLang="zh-CN" sz="2000">
                <a:latin typeface="宋体" panose="02010600030101010101" pitchFamily="2" charset="-122"/>
                <a:ea typeface="宋体" panose="02010600030101010101" pitchFamily="2" charset="-122"/>
                <a:cs typeface="宋体" panose="02010600030101010101" pitchFamily="2" charset="-122"/>
              </a:rPr>
              <a:t>f</a:t>
            </a:r>
            <a:r>
              <a:rPr lang="zh-CN" altLang="en-US" sz="2000">
                <a:latin typeface="宋体" panose="02010600030101010101" pitchFamily="2" charset="-122"/>
                <a:ea typeface="宋体" panose="02010600030101010101" pitchFamily="2" charset="-122"/>
                <a:cs typeface="宋体" panose="02010600030101010101" pitchFamily="2" charset="-122"/>
              </a:rPr>
              <a:t>来使用这个文件</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5831840" y="5546090"/>
            <a:ext cx="4064635" cy="928370"/>
          </a:xfrm>
          <a:prstGeom prst="rect">
            <a:avLst/>
          </a:prstGeom>
        </p:spPr>
        <p:txBody>
          <a:bodyPr>
            <a:noAutofit/>
            <a:extLst>
              <a:ext uri="{4A0BC546-FE56-4ADE-93B0-CB8AF2F6F144}">
                <wpsdc:textFrameExt xmlns:wpsdc="http://www.wps.cn/officeDocument/2022/drawingmlCustomData" type="text"/>
              </a:ext>
            </a:extLst>
          </a:bodyPr>
          <a:p>
            <a:pPr algn="l"/>
            <a:r>
              <a:rPr lang="en-US" altLang="zh-CN" sz="2000">
                <a:latin typeface="宋体" panose="02010600030101010101" pitchFamily="2" charset="-122"/>
                <a:ea typeface="宋体" panose="02010600030101010101" pitchFamily="2" charset="-122"/>
                <a:cs typeface="宋体" panose="02010600030101010101" pitchFamily="2" charset="-122"/>
              </a:rPr>
              <a:t>4.</a:t>
            </a:r>
            <a:r>
              <a:rPr lang="zh-CN" altLang="en-US" sz="2000">
                <a:latin typeface="宋体" panose="02010600030101010101" pitchFamily="2" charset="-122"/>
                <a:ea typeface="宋体" panose="02010600030101010101" pitchFamily="2" charset="-122"/>
                <a:cs typeface="宋体" panose="02010600030101010101" pitchFamily="2" charset="-122"/>
              </a:rPr>
              <a:t>接着到</a:t>
            </a:r>
            <a:r>
              <a:rPr lang="en-US" altLang="zh-CN" sz="2000">
                <a:latin typeface="宋体" panose="02010600030101010101" pitchFamily="2" charset="-122"/>
                <a:ea typeface="宋体" panose="02010600030101010101" pitchFamily="2" charset="-122"/>
                <a:cs typeface="宋体" panose="02010600030101010101" pitchFamily="2" charset="-122"/>
              </a:rPr>
              <a:t> f.write(“</a:t>
            </a:r>
            <a:r>
              <a:rPr lang="zh-CN" altLang="en-US" sz="2000">
                <a:latin typeface="宋体" panose="02010600030101010101" pitchFamily="2" charset="-122"/>
                <a:ea typeface="宋体" panose="02010600030101010101" pitchFamily="2" charset="-122"/>
                <a:cs typeface="宋体" panose="02010600030101010101" pitchFamily="2" charset="-122"/>
              </a:rPr>
              <a:t>大象</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，就是到了我们把大象装进冰箱的步骤</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descr="大象"/>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7270" y="3770630"/>
            <a:ext cx="1899285" cy="1237615"/>
          </a:xfrm>
          <a:prstGeom prst="rect">
            <a:avLst/>
          </a:prstGeom>
        </p:spPr>
      </p:pic>
      <p:sp>
        <p:nvSpPr>
          <p:cNvPr id="17" name="圆角矩形 16"/>
          <p:cNvSpPr/>
          <p:nvPr/>
        </p:nvSpPr>
        <p:spPr>
          <a:xfrm>
            <a:off x="5798820" y="1313180"/>
            <a:ext cx="4097655" cy="65976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886450" y="1278255"/>
            <a:ext cx="4097020" cy="903605"/>
          </a:xfrm>
          <a:prstGeom prst="rect">
            <a:avLst/>
          </a:prstGeom>
        </p:spPr>
        <p:txBody>
          <a:bodyPr>
            <a:noAutofit/>
            <a:extLst>
              <a:ext uri="{4A0BC546-FE56-4ADE-93B0-CB8AF2F6F144}">
                <wpsdc:textFrameExt xmlns:wpsdc="http://www.wps.cn/officeDocument/2022/drawingmlCustomData" type="text"/>
              </a:ext>
            </a:extLst>
          </a:bodyPr>
          <a:p>
            <a:pPr algn="l"/>
            <a:r>
              <a:rPr lang="en-US" altLang="zh-CN" sz="2000">
                <a:latin typeface="宋体" panose="02010600030101010101" pitchFamily="2" charset="-122"/>
                <a:ea typeface="宋体" panose="02010600030101010101" pitchFamily="2" charset="-122"/>
                <a:cs typeface="宋体" panose="02010600030101010101" pitchFamily="2" charset="-122"/>
              </a:rPr>
              <a:t>1.with </a:t>
            </a:r>
            <a:r>
              <a:rPr lang="zh-CN" altLang="en-US" sz="2000">
                <a:latin typeface="宋体" panose="02010600030101010101" pitchFamily="2" charset="-122"/>
                <a:ea typeface="宋体" panose="02010600030101010101" pitchFamily="2" charset="-122"/>
                <a:cs typeface="宋体" panose="02010600030101010101" pitchFamily="2" charset="-122"/>
              </a:rPr>
              <a:t>写前面，再写一个</a:t>
            </a:r>
            <a:r>
              <a:rPr lang="en-US" altLang="zh-CN" sz="2000">
                <a:latin typeface="宋体" panose="02010600030101010101" pitchFamily="2" charset="-122"/>
                <a:ea typeface="宋体" panose="02010600030101010101" pitchFamily="2" charset="-122"/>
                <a:cs typeface="宋体" panose="02010600030101010101" pitchFamily="2" charset="-122"/>
              </a:rPr>
              <a:t>open</a:t>
            </a:r>
            <a:r>
              <a:rPr lang="zh-CN" altLang="en-US" sz="2000">
                <a:latin typeface="宋体" panose="02010600030101010101" pitchFamily="2" charset="-122"/>
                <a:ea typeface="宋体" panose="02010600030101010101" pitchFamily="2" charset="-122"/>
                <a:cs typeface="宋体" panose="02010600030101010101" pitchFamily="2" charset="-122"/>
              </a:rPr>
              <a:t>来打开这个叫冰箱的这个文件</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18" name="下箭头 17"/>
          <p:cNvSpPr/>
          <p:nvPr/>
        </p:nvSpPr>
        <p:spPr>
          <a:xfrm>
            <a:off x="7624445" y="2033270"/>
            <a:ext cx="395605" cy="385445"/>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下箭头 19"/>
          <p:cNvSpPr/>
          <p:nvPr>
            <p:custDataLst>
              <p:tags r:id="rId7"/>
            </p:custDataLst>
          </p:nvPr>
        </p:nvSpPr>
        <p:spPr>
          <a:xfrm>
            <a:off x="7609840" y="5078730"/>
            <a:ext cx="395605" cy="385445"/>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下箭头 20"/>
          <p:cNvSpPr/>
          <p:nvPr>
            <p:custDataLst>
              <p:tags r:id="rId8"/>
            </p:custDataLst>
          </p:nvPr>
        </p:nvSpPr>
        <p:spPr>
          <a:xfrm>
            <a:off x="7609840" y="3580765"/>
            <a:ext cx="395605" cy="385445"/>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ox(in)">
                                      <p:cBhvr>
                                        <p:cTn id="30" dur="2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5" grpId="1"/>
      <p:bldP spid="6" grpId="0"/>
      <p:bldP spid="6" grpId="1"/>
      <p:bldP spid="7" grpId="0"/>
      <p:bldP spid="7" grpId="1"/>
      <p:bldP spid="8" grpId="0"/>
      <p:bldP spid="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696450"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1.3with</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语句的运用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在系统代码中的具体应用</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144317"/>
          <p:cNvPicPr>
            <a:picLocks noChangeAspect="1"/>
          </p:cNvPicPr>
          <p:nvPr/>
        </p:nvPicPr>
        <p:blipFill>
          <a:blip r:embed="rId3"/>
          <a:stretch>
            <a:fillRect/>
          </a:stretch>
        </p:blipFill>
        <p:spPr>
          <a:xfrm>
            <a:off x="659130" y="1199515"/>
            <a:ext cx="7162800" cy="1552575"/>
          </a:xfrm>
          <a:prstGeom prst="rect">
            <a:avLst/>
          </a:prstGeom>
        </p:spPr>
      </p:pic>
      <p:sp>
        <p:nvSpPr>
          <p:cNvPr id="4" name="文本框 3"/>
          <p:cNvSpPr txBox="1"/>
          <p:nvPr/>
        </p:nvSpPr>
        <p:spPr>
          <a:xfrm>
            <a:off x="598170" y="2869480"/>
            <a:ext cx="4064000" cy="132207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000">
                <a:latin typeface="宋体" panose="02010600030101010101" pitchFamily="2" charset="-122"/>
                <a:ea typeface="宋体" panose="02010600030101010101" pitchFamily="2" charset="-122"/>
                <a:cs typeface="宋体" panose="02010600030101010101" pitchFamily="2" charset="-122"/>
                <a:sym typeface="+mn-ea"/>
              </a:rPr>
              <a:t>with open</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冰箱</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”,”w”) as f:</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457200" algn="l"/>
            <a:r>
              <a:rPr lang="en-US" altLang="zh-CN" sz="2000">
                <a:latin typeface="宋体" panose="02010600030101010101" pitchFamily="2" charset="-122"/>
                <a:ea typeface="宋体" panose="02010600030101010101" pitchFamily="2" charset="-122"/>
                <a:cs typeface="宋体" panose="02010600030101010101" pitchFamily="2" charset="-122"/>
                <a:sym typeface="+mn-ea"/>
              </a:rPr>
              <a:t>f.write(“</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大象</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descr="海o"/>
          <p:cNvPicPr>
            <a:picLocks noChangeAspect="1"/>
          </p:cNvPicPr>
          <p:nvPr/>
        </p:nvPicPr>
        <p:blipFill>
          <a:blip r:embed="rId4"/>
          <a:stretch>
            <a:fillRect/>
          </a:stretch>
        </p:blipFill>
        <p:spPr>
          <a:xfrm>
            <a:off x="8004810" y="4191635"/>
            <a:ext cx="2333625" cy="2333625"/>
          </a:xfrm>
          <a:prstGeom prst="rect">
            <a:avLst/>
          </a:prstGeom>
        </p:spPr>
      </p:pic>
      <p:pic>
        <p:nvPicPr>
          <p:cNvPr id="11" name="图片 10" descr="横-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8960" y="2592705"/>
            <a:ext cx="4319905" cy="2200910"/>
          </a:xfrm>
          <a:prstGeom prst="rect">
            <a:avLst/>
          </a:prstGeom>
        </p:spPr>
      </p:pic>
      <p:sp>
        <p:nvSpPr>
          <p:cNvPr id="9" name="文本框 8"/>
          <p:cNvSpPr txBox="1"/>
          <p:nvPr/>
        </p:nvSpPr>
        <p:spPr>
          <a:xfrm>
            <a:off x="5003800" y="3155315"/>
            <a:ext cx="3070860" cy="108521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solidFill>
                  <a:schemeClr val="bg1"/>
                </a:solidFill>
                <a:latin typeface="宋体" panose="02010600030101010101" pitchFamily="2" charset="-122"/>
                <a:ea typeface="宋体" panose="02010600030101010101" pitchFamily="2" charset="-122"/>
                <a:cs typeface="宋体" panose="02010600030101010101" pitchFamily="2" charset="-122"/>
              </a:rPr>
              <a:t>这个多出来的</a:t>
            </a:r>
            <a:r>
              <a:rPr lang="en-US" altLang="zh-CN" sz="2400" b="1">
                <a:solidFill>
                  <a:schemeClr val="bg1"/>
                </a:solidFill>
                <a:latin typeface="宋体" panose="02010600030101010101" pitchFamily="2" charset="-122"/>
                <a:ea typeface="宋体" panose="02010600030101010101" pitchFamily="2" charset="-122"/>
                <a:cs typeface="宋体" panose="02010600030101010101" pitchFamily="2" charset="-122"/>
              </a:rPr>
              <a:t>encoding =  ‘utf-8’</a:t>
            </a:r>
            <a:r>
              <a:rPr lang="zh-CN" altLang="en-US" sz="2400" b="1">
                <a:solidFill>
                  <a:schemeClr val="bg1"/>
                </a:solidFill>
                <a:latin typeface="宋体" panose="02010600030101010101" pitchFamily="2" charset="-122"/>
                <a:ea typeface="宋体" panose="02010600030101010101" pitchFamily="2" charset="-122"/>
                <a:cs typeface="宋体" panose="02010600030101010101" pitchFamily="2" charset="-122"/>
              </a:rPr>
              <a:t>是什么呢？</a:t>
            </a:r>
            <a:endParaRPr lang="zh-CN" altLang="en-US" sz="2400" b="1">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ox(in)">
                                      <p:cBhvr>
                                        <p:cTn id="3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海2"/>
          <p:cNvPicPr>
            <a:picLocks noChangeAspect="1"/>
          </p:cNvPicPr>
          <p:nvPr/>
        </p:nvPicPr>
        <p:blipFill>
          <a:blip r:embed="rId1"/>
          <a:stretch>
            <a:fillRect/>
          </a:stretch>
        </p:blipFill>
        <p:spPr>
          <a:xfrm>
            <a:off x="659130" y="1199515"/>
            <a:ext cx="9711055" cy="5054600"/>
          </a:xfrm>
          <a:prstGeom prst="rect">
            <a:avLst/>
          </a:prstGeom>
        </p:spPr>
      </p:pic>
      <p:pic>
        <p:nvPicPr>
          <p:cNvPr id="15" name="图片 14"/>
          <p:cNvPicPr>
            <a:picLocks noChangeAspect="1"/>
          </p:cNvPicPr>
          <p:nvPr/>
        </p:nvPicPr>
        <p:blipFill>
          <a:blip r:embed="rId2"/>
          <a:stretch>
            <a:fillRect/>
          </a:stretch>
        </p:blipFill>
        <p:spPr>
          <a:xfrm>
            <a:off x="926144" y="1083456"/>
            <a:ext cx="10339712" cy="115834"/>
          </a:xfrm>
          <a:prstGeom prst="rect">
            <a:avLst/>
          </a:prstGeom>
        </p:spPr>
      </p:pic>
      <p:pic>
        <p:nvPicPr>
          <p:cNvPr id="28" name="图片 27"/>
          <p:cNvPicPr>
            <a:picLocks noChangeAspect="1"/>
          </p:cNvPicPr>
          <p:nvPr/>
        </p:nvPicPr>
        <p:blipFill>
          <a:blip r:embed="rId3"/>
          <a:stretch>
            <a:fillRect/>
          </a:stretch>
        </p:blipFill>
        <p:spPr>
          <a:xfrm>
            <a:off x="722352" y="297309"/>
            <a:ext cx="676715" cy="707197"/>
          </a:xfrm>
          <a:prstGeom prst="rect">
            <a:avLst/>
          </a:prstGeom>
        </p:spPr>
      </p:pic>
      <p:sp>
        <p:nvSpPr>
          <p:cNvPr id="25" name="文本框 24"/>
          <p:cNvSpPr txBox="1"/>
          <p:nvPr/>
        </p:nvSpPr>
        <p:spPr>
          <a:xfrm>
            <a:off x="1569085" y="498475"/>
            <a:ext cx="9696450"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1.3with</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语句的运用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在系统代码中的具体应用</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144317"/>
          <p:cNvPicPr>
            <a:picLocks noChangeAspect="1"/>
          </p:cNvPicPr>
          <p:nvPr/>
        </p:nvPicPr>
        <p:blipFill>
          <a:blip r:embed="rId4"/>
          <a:stretch>
            <a:fillRect/>
          </a:stretch>
        </p:blipFill>
        <p:spPr>
          <a:xfrm>
            <a:off x="659130" y="1199515"/>
            <a:ext cx="7162800" cy="1552575"/>
          </a:xfrm>
          <a:prstGeom prst="rect">
            <a:avLst/>
          </a:prstGeom>
        </p:spPr>
      </p:pic>
      <p:sp>
        <p:nvSpPr>
          <p:cNvPr id="9" name="流程图: 可选过程 8"/>
          <p:cNvSpPr/>
          <p:nvPr/>
        </p:nvSpPr>
        <p:spPr>
          <a:xfrm>
            <a:off x="4662805" y="3169285"/>
            <a:ext cx="4888865" cy="21101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074920" y="3245485"/>
            <a:ext cx="4194810" cy="2034540"/>
          </a:xfrm>
          <a:prstGeom prst="rect">
            <a:avLst/>
          </a:prstGeom>
        </p:spPr>
        <p:txBody>
          <a:bodyPr>
            <a:noAutofit/>
            <a:extLst>
              <a:ext uri="{4A0BC546-FE56-4ADE-93B0-CB8AF2F6F144}">
                <wpsdc:textFrameExt xmlns:wpsdc="http://www.wps.cn/officeDocument/2022/drawingmlCustomData" type="text"/>
              </a:ext>
            </a:extLst>
          </a:bodyPr>
          <a:p>
            <a:pPr algn="l"/>
            <a:r>
              <a:rPr lang="zh-CN" altLang="en-US" sz="3200" b="1">
                <a:solidFill>
                  <a:srgbClr val="FFFF00"/>
                </a:solidFill>
                <a:latin typeface="宋体" panose="02010600030101010101" pitchFamily="2" charset="-122"/>
                <a:ea typeface="宋体" panose="02010600030101010101" pitchFamily="2" charset="-122"/>
              </a:rPr>
              <a:t>在理解这个问题之前，我们先来做一个小游戏吧！！！</a:t>
            </a:r>
            <a:endParaRPr lang="zh-CN" altLang="en-US" sz="3200" b="1">
              <a:solidFill>
                <a:srgbClr val="FFFF0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海绵宝宝』ppt模版_1_YOIO._来自小红书网页版"/>
          <p:cNvPicPr>
            <a:picLocks noChangeAspect="1"/>
          </p:cNvPicPr>
          <p:nvPr/>
        </p:nvPicPr>
        <p:blipFill>
          <a:blip r:embed="rId1"/>
          <a:stretch>
            <a:fillRect/>
          </a:stretch>
        </p:blipFill>
        <p:spPr>
          <a:xfrm>
            <a:off x="499745" y="297180"/>
            <a:ext cx="11104880" cy="6246495"/>
          </a:xfrm>
          <a:prstGeom prst="rect">
            <a:avLst/>
          </a:prstGeom>
        </p:spPr>
      </p:pic>
      <p:pic>
        <p:nvPicPr>
          <p:cNvPr id="15" name="图片 14"/>
          <p:cNvPicPr>
            <a:picLocks noChangeAspect="1"/>
          </p:cNvPicPr>
          <p:nvPr/>
        </p:nvPicPr>
        <p:blipFill>
          <a:blip r:embed="rId2"/>
          <a:stretch>
            <a:fillRect/>
          </a:stretch>
        </p:blipFill>
        <p:spPr>
          <a:xfrm>
            <a:off x="926144" y="1083456"/>
            <a:ext cx="10339712" cy="115834"/>
          </a:xfrm>
          <a:prstGeom prst="rect">
            <a:avLst/>
          </a:prstGeom>
        </p:spPr>
      </p:pic>
      <p:pic>
        <p:nvPicPr>
          <p:cNvPr id="28" name="图片 27"/>
          <p:cNvPicPr>
            <a:picLocks noChangeAspect="1"/>
          </p:cNvPicPr>
          <p:nvPr/>
        </p:nvPicPr>
        <p:blipFill>
          <a:blip r:embed="rId3"/>
          <a:stretch>
            <a:fillRect/>
          </a:stretch>
        </p:blipFill>
        <p:spPr>
          <a:xfrm>
            <a:off x="722352" y="297309"/>
            <a:ext cx="676715" cy="707197"/>
          </a:xfrm>
          <a:prstGeom prst="rect">
            <a:avLst/>
          </a:prstGeom>
        </p:spPr>
      </p:pic>
      <p:sp>
        <p:nvSpPr>
          <p:cNvPr id="3" name="文本框 2"/>
          <p:cNvSpPr txBox="1"/>
          <p:nvPr/>
        </p:nvSpPr>
        <p:spPr>
          <a:xfrm>
            <a:off x="1338580" y="438065"/>
            <a:ext cx="4064000" cy="645160"/>
          </a:xfrm>
          <a:prstGeom prst="rect">
            <a:avLst/>
          </a:prstGeom>
        </p:spPr>
        <p:txBody>
          <a:bodyPr>
            <a:spAutoFit/>
            <a:extLst>
              <a:ext uri="{4A0BC546-FE56-4ADE-93B0-CB8AF2F6F144}">
                <wpsdc:textFrameExt xmlns:wpsdc="http://www.wps.cn/officeDocument/2022/drawingmlCustomData" type="text"/>
              </a:ext>
            </a:extLst>
          </a:bodyPr>
          <a:p>
            <a:pPr algn="l"/>
            <a:r>
              <a:rPr lang="zh-CN" altLang="en-US" sz="3600">
                <a:gradFill>
                  <a:gsLst>
                    <a:gs pos="0">
                      <a:srgbClr val="007BD3"/>
                    </a:gs>
                    <a:gs pos="100000">
                      <a:srgbClr val="034373"/>
                    </a:gs>
                  </a:gsLst>
                  <a:lin scaled="0"/>
                </a:gradFill>
                <a:latin typeface="华文新魏" panose="02010800040101010101" charset="-122"/>
                <a:ea typeface="华文新魏" panose="02010800040101010101" charset="-122"/>
              </a:rPr>
              <a:t>小游戏环节</a:t>
            </a:r>
            <a:endParaRPr lang="zh-CN" altLang="en-US" sz="3600">
              <a:gradFill>
                <a:gsLst>
                  <a:gs pos="0">
                    <a:srgbClr val="007BD3"/>
                  </a:gs>
                  <a:gs pos="100000">
                    <a:srgbClr val="034373"/>
                  </a:gs>
                </a:gsLst>
                <a:lin scaled="0"/>
              </a:gradFill>
              <a:latin typeface="华文新魏" panose="02010800040101010101" charset="-122"/>
              <a:ea typeface="华文新魏" panose="02010800040101010101" charset="-122"/>
            </a:endParaRPr>
          </a:p>
        </p:txBody>
      </p:sp>
      <p:sp>
        <p:nvSpPr>
          <p:cNvPr id="8" name="文本框 7"/>
          <p:cNvSpPr txBox="1"/>
          <p:nvPr/>
        </p:nvSpPr>
        <p:spPr>
          <a:xfrm>
            <a:off x="3648075" y="1278255"/>
            <a:ext cx="416179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solidFill>
                  <a:srgbClr val="FF0000"/>
                </a:solidFill>
                <a:latin typeface="宋体" panose="02010600030101010101" pitchFamily="2" charset="-122"/>
                <a:ea typeface="宋体" panose="02010600030101010101" pitchFamily="2" charset="-122"/>
              </a:rPr>
              <a:t>现在我们来定一下</a:t>
            </a:r>
            <a:r>
              <a:rPr lang="zh-CN" altLang="en-US" sz="2400">
                <a:solidFill>
                  <a:srgbClr val="FF0000"/>
                </a:solidFill>
                <a:latin typeface="宋体" panose="02010600030101010101" pitchFamily="2" charset="-122"/>
                <a:ea typeface="宋体" panose="02010600030101010101" pitchFamily="2" charset="-122"/>
              </a:rPr>
              <a:t>游戏规则：</a:t>
            </a:r>
            <a:endParaRPr lang="zh-CN" altLang="en-US" sz="2400">
              <a:solidFill>
                <a:srgbClr val="FF0000"/>
              </a:solidFill>
              <a:latin typeface="宋体" panose="02010600030101010101" pitchFamily="2" charset="-122"/>
              <a:ea typeface="宋体" panose="02010600030101010101" pitchFamily="2" charset="-122"/>
            </a:endParaRPr>
          </a:p>
        </p:txBody>
      </p:sp>
      <p:sp>
        <p:nvSpPr>
          <p:cNvPr id="9" name="文本框 8"/>
          <p:cNvSpPr txBox="1"/>
          <p:nvPr/>
        </p:nvSpPr>
        <p:spPr>
          <a:xfrm>
            <a:off x="4020185" y="2551345"/>
            <a:ext cx="4064000" cy="368300"/>
          </a:xfrm>
          <a:prstGeom prst="rect">
            <a:avLst/>
          </a:prstGeom>
        </p:spPr>
        <p:txBody>
          <a:bodyPr>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charset="-122"/>
              </a:rPr>
              <a:t>          </a:t>
            </a:r>
            <a:endParaRPr lang="zh-CN" altLang="en-US">
              <a:latin typeface="Arial" panose="020B0604020202020204" pitchFamily="34" charset="0"/>
              <a:ea typeface="微软雅黑" panose="020B0503020204020204" charset="-122"/>
              <a:sym typeface="+mn-ea"/>
            </a:endParaRPr>
          </a:p>
        </p:txBody>
      </p:sp>
      <p:sp>
        <p:nvSpPr>
          <p:cNvPr id="4" name="文本框 3"/>
          <p:cNvSpPr txBox="1"/>
          <p:nvPr/>
        </p:nvSpPr>
        <p:spPr>
          <a:xfrm>
            <a:off x="5247005" y="1817370"/>
            <a:ext cx="4064000" cy="3557270"/>
          </a:xfrm>
          <a:prstGeom prst="rect">
            <a:avLst/>
          </a:prstGeom>
        </p:spPr>
        <p:txBody>
          <a:bodyPr>
            <a:noAutofit/>
            <a:extLst>
              <a:ext uri="{4A0BC546-FE56-4ADE-93B0-CB8AF2F6F144}">
                <wpsdc:textFrameExt xmlns:wpsdc="http://www.wps.cn/officeDocument/2022/drawingmlCustomData" type="text"/>
              </a:ext>
            </a:extLst>
          </a:bodyPr>
          <a:p>
            <a:pPr indent="457200" algn="l"/>
            <a:r>
              <a:rPr lang="zh-CN" altLang="en-US" sz="2400">
                <a:solidFill>
                  <a:srgbClr val="FF0000"/>
                </a:solidFill>
                <a:latin typeface="宋体" panose="02010600030101010101" pitchFamily="2" charset="-122"/>
                <a:ea typeface="宋体" panose="02010600030101010101" pitchFamily="2" charset="-122"/>
              </a:rPr>
              <a:t>我们我们从现在开始玩一个传话游戏，第一个人用四个数字说话，第二个人听到第一个人的话后，用我们给出的表进行翻译，然后再传给下一个同学，以此类推，然后最后把话传给我，看看传给我的意思和第一个人想表达的意思相</a:t>
            </a:r>
            <a:r>
              <a:rPr lang="zh-CN" altLang="en-US" sz="2400">
                <a:solidFill>
                  <a:srgbClr val="FF0000"/>
                </a:solidFill>
                <a:latin typeface="宋体" panose="02010600030101010101" pitchFamily="2" charset="-122"/>
                <a:ea typeface="宋体" panose="02010600030101010101" pitchFamily="2" charset="-122"/>
              </a:rPr>
              <a:t>不相同</a:t>
            </a:r>
            <a:endParaRPr lang="zh-CN" altLang="en-US" sz="2400">
              <a:solidFill>
                <a:srgbClr val="FF000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海绵宝宝』ppt模版_1_YOIO._来自小红书网页版"/>
          <p:cNvPicPr>
            <a:picLocks noChangeAspect="1"/>
          </p:cNvPicPr>
          <p:nvPr/>
        </p:nvPicPr>
        <p:blipFill>
          <a:blip r:embed="rId1"/>
          <a:stretch>
            <a:fillRect/>
          </a:stretch>
        </p:blipFill>
        <p:spPr>
          <a:xfrm>
            <a:off x="499745" y="297180"/>
            <a:ext cx="11104880" cy="6246495"/>
          </a:xfrm>
          <a:prstGeom prst="rect">
            <a:avLst/>
          </a:prstGeom>
        </p:spPr>
      </p:pic>
      <p:pic>
        <p:nvPicPr>
          <p:cNvPr id="15" name="图片 14"/>
          <p:cNvPicPr>
            <a:picLocks noChangeAspect="1"/>
          </p:cNvPicPr>
          <p:nvPr/>
        </p:nvPicPr>
        <p:blipFill>
          <a:blip r:embed="rId2"/>
          <a:stretch>
            <a:fillRect/>
          </a:stretch>
        </p:blipFill>
        <p:spPr>
          <a:xfrm>
            <a:off x="926144" y="1083456"/>
            <a:ext cx="10339712" cy="115834"/>
          </a:xfrm>
          <a:prstGeom prst="rect">
            <a:avLst/>
          </a:prstGeom>
        </p:spPr>
      </p:pic>
      <p:pic>
        <p:nvPicPr>
          <p:cNvPr id="28" name="图片 27"/>
          <p:cNvPicPr>
            <a:picLocks noChangeAspect="1"/>
          </p:cNvPicPr>
          <p:nvPr/>
        </p:nvPicPr>
        <p:blipFill>
          <a:blip r:embed="rId3"/>
          <a:stretch>
            <a:fillRect/>
          </a:stretch>
        </p:blipFill>
        <p:spPr>
          <a:xfrm>
            <a:off x="722352" y="297309"/>
            <a:ext cx="676715" cy="707197"/>
          </a:xfrm>
          <a:prstGeom prst="rect">
            <a:avLst/>
          </a:prstGeom>
        </p:spPr>
      </p:pic>
      <p:sp>
        <p:nvSpPr>
          <p:cNvPr id="3" name="文本框 2"/>
          <p:cNvSpPr txBox="1"/>
          <p:nvPr/>
        </p:nvSpPr>
        <p:spPr>
          <a:xfrm>
            <a:off x="1338580" y="438065"/>
            <a:ext cx="4064000" cy="645160"/>
          </a:xfrm>
          <a:prstGeom prst="rect">
            <a:avLst/>
          </a:prstGeom>
        </p:spPr>
        <p:txBody>
          <a:bodyPr>
            <a:spAutoFit/>
            <a:extLst>
              <a:ext uri="{4A0BC546-FE56-4ADE-93B0-CB8AF2F6F144}">
                <wpsdc:textFrameExt xmlns:wpsdc="http://www.wps.cn/officeDocument/2022/drawingmlCustomData" type="text"/>
              </a:ext>
            </a:extLst>
          </a:bodyPr>
          <a:p>
            <a:pPr algn="l"/>
            <a:r>
              <a:rPr lang="zh-CN" altLang="en-US" sz="3600">
                <a:gradFill>
                  <a:gsLst>
                    <a:gs pos="0">
                      <a:srgbClr val="007BD3"/>
                    </a:gs>
                    <a:gs pos="100000">
                      <a:srgbClr val="034373"/>
                    </a:gs>
                  </a:gsLst>
                  <a:lin scaled="0"/>
                </a:gradFill>
                <a:latin typeface="华文新魏" panose="02010800040101010101" charset="-122"/>
                <a:ea typeface="华文新魏" panose="02010800040101010101" charset="-122"/>
              </a:rPr>
              <a:t>小游戏环节</a:t>
            </a:r>
            <a:endParaRPr lang="zh-CN" altLang="en-US" sz="3600">
              <a:gradFill>
                <a:gsLst>
                  <a:gs pos="0">
                    <a:srgbClr val="007BD3"/>
                  </a:gs>
                  <a:gs pos="100000">
                    <a:srgbClr val="034373"/>
                  </a:gs>
                </a:gsLst>
                <a:lin scaled="0"/>
              </a:gradFill>
              <a:latin typeface="华文新魏" panose="02010800040101010101" charset="-122"/>
              <a:ea typeface="华文新魏" panose="02010800040101010101" charset="-122"/>
            </a:endParaRPr>
          </a:p>
        </p:txBody>
      </p:sp>
      <p:sp>
        <p:nvSpPr>
          <p:cNvPr id="8" name="文本框 7"/>
          <p:cNvSpPr txBox="1"/>
          <p:nvPr/>
        </p:nvSpPr>
        <p:spPr>
          <a:xfrm>
            <a:off x="3648075" y="1278255"/>
            <a:ext cx="416179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solidFill>
                  <a:srgbClr val="FF0000"/>
                </a:solidFill>
                <a:latin typeface="宋体" panose="02010600030101010101" pitchFamily="2" charset="-122"/>
                <a:ea typeface="宋体" panose="02010600030101010101" pitchFamily="2" charset="-122"/>
              </a:rPr>
              <a:t>现在我们来看一下</a:t>
            </a:r>
            <a:r>
              <a:rPr lang="zh-CN" altLang="en-US" sz="2400">
                <a:solidFill>
                  <a:srgbClr val="FF0000"/>
                </a:solidFill>
                <a:latin typeface="宋体" panose="02010600030101010101" pitchFamily="2" charset="-122"/>
                <a:ea typeface="宋体" panose="02010600030101010101" pitchFamily="2" charset="-122"/>
              </a:rPr>
              <a:t>翻译表：</a:t>
            </a:r>
            <a:endParaRPr lang="zh-CN" altLang="en-US" sz="2400">
              <a:solidFill>
                <a:srgbClr val="FF0000"/>
              </a:solidFill>
              <a:latin typeface="宋体" panose="02010600030101010101" pitchFamily="2" charset="-122"/>
              <a:ea typeface="宋体" panose="02010600030101010101" pitchFamily="2" charset="-122"/>
            </a:endParaRPr>
          </a:p>
        </p:txBody>
      </p:sp>
      <p:sp>
        <p:nvSpPr>
          <p:cNvPr id="9" name="文本框 8"/>
          <p:cNvSpPr txBox="1"/>
          <p:nvPr/>
        </p:nvSpPr>
        <p:spPr>
          <a:xfrm>
            <a:off x="3918585" y="1933490"/>
            <a:ext cx="4064000" cy="313817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翻译表</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a</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其中，</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代表的意思是：吃饭</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     2</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代表的意思是：快</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点</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      3</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代表的意思是：来客厅</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     4</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回家</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5</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我</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6</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看电视</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7</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写日记</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8</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代表的意思是：你</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algn="l"/>
            <a:r>
              <a:rPr lang="en-US" altLang="zh-CN" sz="1800">
                <a:latin typeface="Arial" panose="020B0604020202020204" pitchFamily="34" charset="0"/>
                <a:ea typeface="微软雅黑" panose="020B0503020204020204" charset="-122"/>
              </a:rPr>
              <a:t>          </a:t>
            </a:r>
            <a:endParaRPr lang="zh-CN" altLang="en-US">
              <a:latin typeface="Arial" panose="020B0604020202020204" pitchFamily="34" charset="0"/>
              <a:ea typeface="微软雅黑" panose="020B0503020204020204" charset="-122"/>
              <a:sym typeface="+mn-ea"/>
            </a:endParaRPr>
          </a:p>
        </p:txBody>
      </p:sp>
      <p:sp>
        <p:nvSpPr>
          <p:cNvPr id="4" name="文本框 3"/>
          <p:cNvSpPr txBox="1"/>
          <p:nvPr/>
        </p:nvSpPr>
        <p:spPr>
          <a:xfrm>
            <a:off x="7469505" y="1998345"/>
            <a:ext cx="6096000" cy="2861310"/>
          </a:xfrm>
          <a:prstGeom prst="rect">
            <a:avLst/>
          </a:prstGeom>
          <a:noFill/>
        </p:spPr>
        <p:txBody>
          <a:bodyPr wrap="square" rtlCol="0" anchor="t">
            <a:spAutoFit/>
          </a:bodyPr>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翻译表</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b</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代表的意思是：打游戏</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2</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慢点</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3</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代表的意思是：去房间</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4</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代表的意思是：上厕所</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5</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代表的意思是：吃水果</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6</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代表的意思是：我</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7</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代表的意思是：你</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8</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代表的意思是：来客厅</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文本框 4"/>
          <p:cNvSpPr txBox="1"/>
          <p:nvPr/>
        </p:nvSpPr>
        <p:spPr>
          <a:xfrm>
            <a:off x="4215765" y="4951010"/>
            <a:ext cx="4064000" cy="101473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solidFill>
                  <a:srgbClr val="C00000"/>
                </a:solidFill>
                <a:latin typeface="Arial" panose="020B0604020202020204" pitchFamily="34" charset="0"/>
                <a:ea typeface="微软雅黑" panose="020B0503020204020204" charset="-122"/>
              </a:rPr>
              <a:t>我们现在可以随意用</a:t>
            </a:r>
            <a:r>
              <a:rPr lang="en-US" altLang="zh-CN" sz="2000">
                <a:solidFill>
                  <a:srgbClr val="C00000"/>
                </a:solidFill>
                <a:latin typeface="Arial" panose="020B0604020202020204" pitchFamily="34" charset="0"/>
                <a:ea typeface="微软雅黑" panose="020B0503020204020204" charset="-122"/>
              </a:rPr>
              <a:t>a</a:t>
            </a:r>
            <a:r>
              <a:rPr lang="zh-CN" altLang="en-US" sz="2000">
                <a:solidFill>
                  <a:srgbClr val="C00000"/>
                </a:solidFill>
                <a:latin typeface="Arial" panose="020B0604020202020204" pitchFamily="34" charset="0"/>
                <a:ea typeface="微软雅黑" panose="020B0503020204020204" charset="-122"/>
              </a:rPr>
              <a:t>或</a:t>
            </a:r>
            <a:r>
              <a:rPr lang="en-US" altLang="zh-CN" sz="2000">
                <a:solidFill>
                  <a:srgbClr val="C00000"/>
                </a:solidFill>
                <a:latin typeface="Arial" panose="020B0604020202020204" pitchFamily="34" charset="0"/>
                <a:ea typeface="微软雅黑" panose="020B0503020204020204" charset="-122"/>
              </a:rPr>
              <a:t>b</a:t>
            </a:r>
            <a:r>
              <a:rPr lang="zh-CN" altLang="en-US" sz="2000">
                <a:solidFill>
                  <a:srgbClr val="C00000"/>
                </a:solidFill>
                <a:latin typeface="Arial" panose="020B0604020202020204" pitchFamily="34" charset="0"/>
                <a:ea typeface="微软雅黑" panose="020B0503020204020204" charset="-122"/>
              </a:rPr>
              <a:t>表进行翻译，你喜欢哪个表就用哪个表进行</a:t>
            </a:r>
            <a:r>
              <a:rPr lang="zh-CN" altLang="en-US" sz="2000">
                <a:solidFill>
                  <a:srgbClr val="C00000"/>
                </a:solidFill>
                <a:latin typeface="Arial" panose="020B0604020202020204" pitchFamily="34" charset="0"/>
                <a:ea typeface="微软雅黑" panose="020B0503020204020204" charset="-122"/>
              </a:rPr>
              <a:t>翻译</a:t>
            </a:r>
            <a:endParaRPr lang="zh-CN" altLang="en-US" sz="2000">
              <a:solidFill>
                <a:srgbClr val="C00000"/>
              </a:soli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海绵宝宝』ppt模版_1_YOIO._来自小红书网页版"/>
          <p:cNvPicPr>
            <a:picLocks noChangeAspect="1"/>
          </p:cNvPicPr>
          <p:nvPr/>
        </p:nvPicPr>
        <p:blipFill>
          <a:blip r:embed="rId1"/>
          <a:stretch>
            <a:fillRect/>
          </a:stretch>
        </p:blipFill>
        <p:spPr>
          <a:xfrm>
            <a:off x="499745" y="297180"/>
            <a:ext cx="11104880" cy="6246495"/>
          </a:xfrm>
          <a:prstGeom prst="rect">
            <a:avLst/>
          </a:prstGeom>
        </p:spPr>
      </p:pic>
      <p:pic>
        <p:nvPicPr>
          <p:cNvPr id="15" name="图片 14"/>
          <p:cNvPicPr>
            <a:picLocks noChangeAspect="1"/>
          </p:cNvPicPr>
          <p:nvPr/>
        </p:nvPicPr>
        <p:blipFill>
          <a:blip r:embed="rId2"/>
          <a:stretch>
            <a:fillRect/>
          </a:stretch>
        </p:blipFill>
        <p:spPr>
          <a:xfrm>
            <a:off x="926144" y="1083456"/>
            <a:ext cx="10339712" cy="115834"/>
          </a:xfrm>
          <a:prstGeom prst="rect">
            <a:avLst/>
          </a:prstGeom>
        </p:spPr>
      </p:pic>
      <p:pic>
        <p:nvPicPr>
          <p:cNvPr id="28" name="图片 27"/>
          <p:cNvPicPr>
            <a:picLocks noChangeAspect="1"/>
          </p:cNvPicPr>
          <p:nvPr/>
        </p:nvPicPr>
        <p:blipFill>
          <a:blip r:embed="rId3"/>
          <a:stretch>
            <a:fillRect/>
          </a:stretch>
        </p:blipFill>
        <p:spPr>
          <a:xfrm>
            <a:off x="722352" y="297309"/>
            <a:ext cx="676715" cy="707197"/>
          </a:xfrm>
          <a:prstGeom prst="rect">
            <a:avLst/>
          </a:prstGeom>
        </p:spPr>
      </p:pic>
      <p:sp>
        <p:nvSpPr>
          <p:cNvPr id="3" name="文本框 2"/>
          <p:cNvSpPr txBox="1"/>
          <p:nvPr/>
        </p:nvSpPr>
        <p:spPr>
          <a:xfrm>
            <a:off x="1338580" y="438065"/>
            <a:ext cx="4064000" cy="645160"/>
          </a:xfrm>
          <a:prstGeom prst="rect">
            <a:avLst/>
          </a:prstGeom>
        </p:spPr>
        <p:txBody>
          <a:bodyPr>
            <a:spAutoFit/>
            <a:extLst>
              <a:ext uri="{4A0BC546-FE56-4ADE-93B0-CB8AF2F6F144}">
                <wpsdc:textFrameExt xmlns:wpsdc="http://www.wps.cn/officeDocument/2022/drawingmlCustomData" type="text"/>
              </a:ext>
            </a:extLst>
          </a:bodyPr>
          <a:p>
            <a:pPr algn="l"/>
            <a:r>
              <a:rPr lang="zh-CN" altLang="en-US" sz="3600">
                <a:gradFill>
                  <a:gsLst>
                    <a:gs pos="0">
                      <a:srgbClr val="007BD3"/>
                    </a:gs>
                    <a:gs pos="100000">
                      <a:srgbClr val="034373"/>
                    </a:gs>
                  </a:gsLst>
                  <a:lin scaled="0"/>
                </a:gradFill>
                <a:latin typeface="华文新魏" panose="02010800040101010101" charset="-122"/>
                <a:ea typeface="华文新魏" panose="02010800040101010101" charset="-122"/>
              </a:rPr>
              <a:t>小游戏环节</a:t>
            </a:r>
            <a:endParaRPr lang="zh-CN" altLang="en-US" sz="3600">
              <a:gradFill>
                <a:gsLst>
                  <a:gs pos="0">
                    <a:srgbClr val="007BD3"/>
                  </a:gs>
                  <a:gs pos="100000">
                    <a:srgbClr val="034373"/>
                  </a:gs>
                </a:gsLst>
                <a:lin scaled="0"/>
              </a:gradFill>
              <a:latin typeface="华文新魏" panose="02010800040101010101" charset="-122"/>
              <a:ea typeface="华文新魏" panose="02010800040101010101" charset="-122"/>
            </a:endParaRPr>
          </a:p>
        </p:txBody>
      </p:sp>
      <p:sp>
        <p:nvSpPr>
          <p:cNvPr id="8" name="文本框 7"/>
          <p:cNvSpPr txBox="1"/>
          <p:nvPr/>
        </p:nvSpPr>
        <p:spPr>
          <a:xfrm>
            <a:off x="3648075" y="1278255"/>
            <a:ext cx="416179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solidFill>
                  <a:srgbClr val="FF0000"/>
                </a:solidFill>
                <a:latin typeface="宋体" panose="02010600030101010101" pitchFamily="2" charset="-122"/>
                <a:ea typeface="宋体" panose="02010600030101010101" pitchFamily="2" charset="-122"/>
              </a:rPr>
              <a:t>现在我们来看一下</a:t>
            </a:r>
            <a:r>
              <a:rPr lang="zh-CN" altLang="en-US" sz="2400">
                <a:solidFill>
                  <a:srgbClr val="FF0000"/>
                </a:solidFill>
                <a:latin typeface="宋体" panose="02010600030101010101" pitchFamily="2" charset="-122"/>
                <a:ea typeface="宋体" panose="02010600030101010101" pitchFamily="2" charset="-122"/>
              </a:rPr>
              <a:t>翻译表：</a:t>
            </a:r>
            <a:endParaRPr lang="zh-CN" altLang="en-US" sz="2400">
              <a:solidFill>
                <a:srgbClr val="FF0000"/>
              </a:solidFill>
              <a:latin typeface="宋体" panose="02010600030101010101" pitchFamily="2" charset="-122"/>
              <a:ea typeface="宋体" panose="02010600030101010101" pitchFamily="2" charset="-122"/>
            </a:endParaRPr>
          </a:p>
        </p:txBody>
      </p:sp>
      <p:sp>
        <p:nvSpPr>
          <p:cNvPr id="9" name="文本框 8"/>
          <p:cNvSpPr txBox="1"/>
          <p:nvPr/>
        </p:nvSpPr>
        <p:spPr>
          <a:xfrm>
            <a:off x="3918585" y="1933490"/>
            <a:ext cx="4064000" cy="313817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翻译表</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a</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其中，</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代表的意思是：吃饭</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     2</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代表的意思是：快</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点</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      3</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代表的意思是：来客厅</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     4</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回家</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5</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我</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6</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看电视</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7</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写日记</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8</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代表的意思是：你</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algn="l"/>
            <a:r>
              <a:rPr lang="en-US" altLang="zh-CN" sz="1800">
                <a:latin typeface="Arial" panose="020B0604020202020204" pitchFamily="34" charset="0"/>
                <a:ea typeface="微软雅黑" panose="020B0503020204020204" charset="-122"/>
              </a:rPr>
              <a:t>          </a:t>
            </a:r>
            <a:endParaRPr lang="zh-CN" altLang="en-US">
              <a:latin typeface="Arial" panose="020B0604020202020204" pitchFamily="34" charset="0"/>
              <a:ea typeface="微软雅黑" panose="020B0503020204020204" charset="-122"/>
              <a:sym typeface="+mn-ea"/>
            </a:endParaRPr>
          </a:p>
        </p:txBody>
      </p:sp>
      <p:sp>
        <p:nvSpPr>
          <p:cNvPr id="4" name="文本框 3"/>
          <p:cNvSpPr txBox="1"/>
          <p:nvPr/>
        </p:nvSpPr>
        <p:spPr>
          <a:xfrm>
            <a:off x="7469505" y="1998345"/>
            <a:ext cx="6096000" cy="2861310"/>
          </a:xfrm>
          <a:prstGeom prst="rect">
            <a:avLst/>
          </a:prstGeom>
          <a:noFill/>
        </p:spPr>
        <p:txBody>
          <a:bodyPr wrap="square" rtlCol="0" anchor="t">
            <a:spAutoFit/>
          </a:bodyPr>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翻译表</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b</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代表的意思是：打游戏</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2</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慢点</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3</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代表的意思是：去房间</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4</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代表的意思是：上厕所</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5</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代表的意思是：吃水果</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6</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代表的意思是：我</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7</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代表的意思是：你</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8</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代表的意思是：来客厅</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文本框 4"/>
          <p:cNvSpPr txBox="1"/>
          <p:nvPr/>
        </p:nvSpPr>
        <p:spPr>
          <a:xfrm>
            <a:off x="4215765" y="4951095"/>
            <a:ext cx="4469130"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那要是我们只用翻译表</a:t>
            </a:r>
            <a:r>
              <a:rPr lang="en-US" altLang="zh-CN" sz="2000">
                <a:solidFill>
                  <a:srgbClr val="FF0000"/>
                </a:solidFill>
                <a:latin typeface="宋体" panose="02010600030101010101" pitchFamily="2" charset="-122"/>
                <a:ea typeface="宋体" panose="02010600030101010101" pitchFamily="2" charset="-122"/>
                <a:cs typeface="宋体" panose="02010600030101010101" pitchFamily="2" charset="-122"/>
              </a:rPr>
              <a:t>a</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呢？</a:t>
            </a:r>
            <a:endPar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8807" y="498542"/>
            <a:ext cx="6261909"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回顾</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海1"/>
          <p:cNvPicPr>
            <a:picLocks noChangeAspect="1"/>
          </p:cNvPicPr>
          <p:nvPr/>
        </p:nvPicPr>
        <p:blipFill>
          <a:blip r:embed="rId3"/>
          <a:stretch>
            <a:fillRect/>
          </a:stretch>
        </p:blipFill>
        <p:spPr>
          <a:xfrm>
            <a:off x="721995" y="1029335"/>
            <a:ext cx="7945120" cy="4464050"/>
          </a:xfrm>
          <a:prstGeom prst="rect">
            <a:avLst/>
          </a:prstGeom>
        </p:spPr>
      </p:pic>
      <p:sp>
        <p:nvSpPr>
          <p:cNvPr id="6" name="文本框 5"/>
          <p:cNvSpPr txBox="1"/>
          <p:nvPr/>
        </p:nvSpPr>
        <p:spPr>
          <a:xfrm>
            <a:off x="925830" y="1345565"/>
            <a:ext cx="4936490" cy="4148455"/>
          </a:xfrm>
          <a:prstGeom prst="rect">
            <a:avLst/>
          </a:prstGeom>
        </p:spPr>
        <p:txBody>
          <a:bodyPr wrap="square">
            <a:noAutofit/>
            <a:extLst>
              <a:ext uri="{4A0BC546-FE56-4ADE-93B0-CB8AF2F6F144}">
                <wpsdc:textFrameExt xmlns:wpsdc="http://www.wps.cn/officeDocument/2022/drawingmlCustomData" type="text"/>
              </a:ext>
            </a:extLst>
          </a:bodyPr>
          <a:p>
            <a:pPr indent="457200" algn="l"/>
            <a:r>
              <a:rPr lang="zh-CN" altLang="en-US" sz="2000">
                <a:latin typeface="华文宋体" panose="02010600040101010101" charset="-122"/>
                <a:ea typeface="华文宋体" panose="02010600040101010101" charset="-122"/>
                <a:cs typeface="华文宋体" panose="02010600040101010101" charset="-122"/>
              </a:rPr>
              <a:t>大家还记得异常处理语句吗</a:t>
            </a:r>
            <a:endParaRPr lang="zh-CN" altLang="en-US" sz="2000">
              <a:latin typeface="华文宋体" panose="02010600040101010101" charset="-122"/>
              <a:ea typeface="华文宋体" panose="02010600040101010101" charset="-122"/>
              <a:cs typeface="华文宋体" panose="02010600040101010101" charset="-122"/>
            </a:endParaRPr>
          </a:p>
          <a:p>
            <a:pPr indent="457200" algn="l"/>
            <a:r>
              <a:rPr lang="zh-CN" altLang="en-US" sz="2000">
                <a:latin typeface="华文宋体" panose="02010600040101010101" charset="-122"/>
                <a:ea typeface="华文宋体" panose="02010600040101010101" charset="-122"/>
                <a:cs typeface="华文宋体" panose="02010600040101010101" charset="-122"/>
              </a:rPr>
              <a:t>也就是</a:t>
            </a:r>
            <a:r>
              <a:rPr lang="en-US" altLang="zh-CN" sz="2000">
                <a:latin typeface="华文宋体" panose="02010600040101010101" charset="-122"/>
                <a:ea typeface="华文宋体" panose="02010600040101010101" charset="-122"/>
                <a:cs typeface="华文宋体" panose="02010600040101010101" charset="-122"/>
              </a:rPr>
              <a:t>try-except</a:t>
            </a:r>
            <a:r>
              <a:rPr lang="zh-CN" altLang="en-US" sz="2000">
                <a:latin typeface="华文宋体" panose="02010600040101010101" charset="-122"/>
                <a:ea typeface="华文宋体" panose="02010600040101010101" charset="-122"/>
                <a:cs typeface="华文宋体" panose="02010600040101010101" charset="-122"/>
              </a:rPr>
              <a:t>语句</a:t>
            </a:r>
            <a:endParaRPr lang="zh-CN" altLang="en-US" sz="2000">
              <a:latin typeface="华文宋体" panose="02010600040101010101" charset="-122"/>
              <a:ea typeface="华文宋体" panose="02010600040101010101" charset="-122"/>
              <a:cs typeface="华文宋体" panose="02010600040101010101" charset="-122"/>
            </a:endParaRPr>
          </a:p>
          <a:p>
            <a:pPr indent="457200" algn="l"/>
            <a:r>
              <a:rPr lang="zh-CN" altLang="en-US" sz="2000">
                <a:latin typeface="华文宋体" panose="02010600040101010101" charset="-122"/>
                <a:ea typeface="华文宋体" panose="02010600040101010101" charset="-122"/>
                <a:cs typeface="华文宋体" panose="02010600040101010101" charset="-122"/>
              </a:rPr>
              <a:t>try:</a:t>
            </a:r>
            <a:endParaRPr lang="zh-CN" altLang="en-US" sz="2000">
              <a:latin typeface="华文宋体" panose="02010600040101010101" charset="-122"/>
              <a:ea typeface="华文宋体" panose="02010600040101010101" charset="-122"/>
              <a:cs typeface="华文宋体" panose="02010600040101010101" charset="-122"/>
            </a:endParaRPr>
          </a:p>
          <a:p>
            <a:pPr indent="457200" algn="l"/>
            <a:r>
              <a:rPr lang="zh-CN" altLang="en-US" sz="2000">
                <a:latin typeface="华文宋体" panose="02010600040101010101" charset="-122"/>
                <a:ea typeface="华文宋体" panose="02010600040101010101" charset="-122"/>
                <a:cs typeface="华文宋体" panose="02010600040101010101" charset="-122"/>
              </a:rPr>
              <a:t>    # 可能引发异常的代码块</a:t>
            </a:r>
            <a:endParaRPr lang="zh-CN" altLang="en-US" sz="2000">
              <a:latin typeface="华文宋体" panose="02010600040101010101" charset="-122"/>
              <a:ea typeface="华文宋体" panose="02010600040101010101" charset="-122"/>
              <a:cs typeface="华文宋体" panose="02010600040101010101" charset="-122"/>
            </a:endParaRPr>
          </a:p>
          <a:p>
            <a:pPr indent="457200" algn="l"/>
            <a:endParaRPr lang="zh-CN" altLang="en-US" sz="2000">
              <a:latin typeface="华文宋体" panose="02010600040101010101" charset="-122"/>
              <a:ea typeface="华文宋体" panose="02010600040101010101" charset="-122"/>
              <a:cs typeface="华文宋体" panose="02010600040101010101" charset="-122"/>
            </a:endParaRPr>
          </a:p>
          <a:p>
            <a:pPr indent="457200" algn="l"/>
            <a:r>
              <a:rPr lang="zh-CN" altLang="en-US" sz="2000">
                <a:latin typeface="华文宋体" panose="02010600040101010101" charset="-122"/>
                <a:ea typeface="华文宋体" panose="02010600040101010101" charset="-122"/>
                <a:cs typeface="华文宋体" panose="02010600040101010101" charset="-122"/>
              </a:rPr>
              <a:t>except Exception as e:</a:t>
            </a:r>
            <a:endParaRPr lang="zh-CN" altLang="en-US" sz="2000">
              <a:latin typeface="华文宋体" panose="02010600040101010101" charset="-122"/>
              <a:ea typeface="华文宋体" panose="02010600040101010101" charset="-122"/>
              <a:cs typeface="华文宋体" panose="02010600040101010101" charset="-122"/>
            </a:endParaRPr>
          </a:p>
          <a:p>
            <a:pPr indent="457200" algn="l"/>
            <a:r>
              <a:rPr lang="zh-CN" altLang="en-US" sz="2000">
                <a:latin typeface="华文宋体" panose="02010600040101010101" charset="-122"/>
                <a:ea typeface="华文宋体" panose="02010600040101010101" charset="-122"/>
                <a:cs typeface="华文宋体" panose="02010600040101010101" charset="-122"/>
              </a:rPr>
              <a:t>    # 处理异常</a:t>
            </a:r>
            <a:endParaRPr lang="zh-CN" altLang="en-US" sz="2000">
              <a:latin typeface="华文宋体" panose="02010600040101010101" charset="-122"/>
              <a:ea typeface="华文宋体" panose="02010600040101010101" charset="-122"/>
              <a:cs typeface="华文宋体" panose="02010600040101010101" charset="-122"/>
            </a:endParaRPr>
          </a:p>
          <a:p>
            <a:pPr indent="457200" algn="l"/>
            <a:r>
              <a:rPr lang="zh-CN" altLang="en-US" sz="2000">
                <a:latin typeface="华文宋体" panose="02010600040101010101" charset="-122"/>
                <a:ea typeface="华文宋体" panose="02010600040101010101" charset="-122"/>
                <a:cs typeface="华文宋体" panose="02010600040101010101" charset="-122"/>
              </a:rPr>
              <a:t>else:</a:t>
            </a:r>
            <a:endParaRPr lang="zh-CN" altLang="en-US" sz="2000">
              <a:latin typeface="华文宋体" panose="02010600040101010101" charset="-122"/>
              <a:ea typeface="华文宋体" panose="02010600040101010101" charset="-122"/>
              <a:cs typeface="华文宋体" panose="02010600040101010101" charset="-122"/>
            </a:endParaRPr>
          </a:p>
          <a:p>
            <a:pPr indent="457200" algn="l"/>
            <a:r>
              <a:rPr lang="zh-CN" altLang="en-US" sz="2000">
                <a:latin typeface="华文宋体" panose="02010600040101010101" charset="-122"/>
                <a:ea typeface="华文宋体" panose="02010600040101010101" charset="-122"/>
                <a:cs typeface="华文宋体" panose="02010600040101010101" charset="-122"/>
              </a:rPr>
              <a:t>    # 如果没有异常发生时执行的代码块</a:t>
            </a:r>
            <a:endParaRPr lang="zh-CN" altLang="en-US" sz="2000">
              <a:latin typeface="华文宋体" panose="02010600040101010101" charset="-122"/>
              <a:ea typeface="华文宋体" panose="02010600040101010101" charset="-122"/>
              <a:cs typeface="华文宋体" panose="02010600040101010101" charset="-122"/>
            </a:endParaRPr>
          </a:p>
          <a:p>
            <a:pPr indent="457200" algn="l"/>
            <a:r>
              <a:rPr lang="zh-CN" altLang="en-US" sz="2000">
                <a:latin typeface="华文宋体" panose="02010600040101010101" charset="-122"/>
                <a:ea typeface="华文宋体" panose="02010600040101010101" charset="-122"/>
                <a:cs typeface="华文宋体" panose="02010600040101010101" charset="-122"/>
              </a:rPr>
              <a:t>finally:</a:t>
            </a:r>
            <a:endParaRPr lang="zh-CN" altLang="en-US" sz="2000">
              <a:latin typeface="华文宋体" panose="02010600040101010101" charset="-122"/>
              <a:ea typeface="华文宋体" panose="02010600040101010101" charset="-122"/>
              <a:cs typeface="华文宋体" panose="02010600040101010101" charset="-122"/>
            </a:endParaRPr>
          </a:p>
          <a:p>
            <a:pPr indent="457200" algn="l"/>
            <a:r>
              <a:rPr lang="zh-CN" altLang="en-US" sz="2000">
                <a:latin typeface="华文宋体" panose="02010600040101010101" charset="-122"/>
                <a:ea typeface="华文宋体" panose="02010600040101010101" charset="-122"/>
                <a:cs typeface="华文宋体" panose="02010600040101010101" charset="-122"/>
              </a:rPr>
              <a:t>    # 无论是否有异常都会执行的代码块</a:t>
            </a:r>
            <a:endParaRPr lang="zh-CN" altLang="en-US" sz="2000">
              <a:latin typeface="华文宋体" panose="02010600040101010101" charset="-122"/>
              <a:ea typeface="华文宋体" panose="02010600040101010101" charset="-122"/>
              <a:cs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box(in)">
                                      <p:cBhvr>
                                        <p:cTn id="24" dur="2000"/>
                                        <p:tgtEl>
                                          <p:spTgt spid="6">
                                            <p:txEl>
                                              <p:pRg st="2" end="2"/>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ox(in)">
                                      <p:cBhvr>
                                        <p:cTn id="27" dur="2000"/>
                                        <p:tgtEl>
                                          <p:spTgt spid="6">
                                            <p:txEl>
                                              <p:pRg st="3" end="3"/>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ox(in)">
                                      <p:cBhvr>
                                        <p:cTn id="30" dur="2000"/>
                                        <p:tgtEl>
                                          <p:spTgt spid="6">
                                            <p:txEl>
                                              <p:pRg st="5" end="5"/>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box(in)">
                                      <p:cBhvr>
                                        <p:cTn id="33" dur="2000"/>
                                        <p:tgtEl>
                                          <p:spTgt spid="6">
                                            <p:txEl>
                                              <p:pRg st="6" end="6"/>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box(in)">
                                      <p:cBhvr>
                                        <p:cTn id="36" dur="2000"/>
                                        <p:tgtEl>
                                          <p:spTgt spid="6">
                                            <p:txEl>
                                              <p:pRg st="7" end="7"/>
                                            </p:txEl>
                                          </p:spTgt>
                                        </p:tgtEl>
                                      </p:cBhvr>
                                    </p:animEffect>
                                  </p:childTnLst>
                                </p:cTn>
                              </p:par>
                              <p:par>
                                <p:cTn id="37" presetID="4" presetClass="entr" presetSubtype="16"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box(in)">
                                      <p:cBhvr>
                                        <p:cTn id="39" dur="2000"/>
                                        <p:tgtEl>
                                          <p:spTgt spid="6">
                                            <p:txEl>
                                              <p:pRg st="8" end="8"/>
                                            </p:txEl>
                                          </p:spTgt>
                                        </p:tgtEl>
                                      </p:cBhvr>
                                    </p:animEffect>
                                  </p:childTnLst>
                                </p:cTn>
                              </p:par>
                              <p:par>
                                <p:cTn id="40" presetID="4" presetClass="entr" presetSubtype="16"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box(in)">
                                      <p:cBhvr>
                                        <p:cTn id="42" dur="2000"/>
                                        <p:tgtEl>
                                          <p:spTgt spid="6">
                                            <p:txEl>
                                              <p:pRg st="9" end="9"/>
                                            </p:txEl>
                                          </p:spTgt>
                                        </p:tgtEl>
                                      </p:cBhvr>
                                    </p:animEffect>
                                  </p:childTnLst>
                                </p:cTn>
                              </p:par>
                              <p:par>
                                <p:cTn id="43" presetID="4" presetClass="entr" presetSubtype="16"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box(in)">
                                      <p:cBhvr>
                                        <p:cTn id="45" dur="2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200650" y="2936240"/>
            <a:ext cx="5285105" cy="152971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696450"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1.3with</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语句的运用 </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在系统代码中的具体应用</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08" name="图片 107"/>
          <p:cNvPicPr/>
          <p:nvPr>
            <p:custDataLst>
              <p:tags r:id="rId3"/>
            </p:custDataLst>
          </p:nvPr>
        </p:nvPicPr>
        <p:blipFill>
          <a:blip r:embed="rId4"/>
          <a:stretch>
            <a:fillRect/>
          </a:stretch>
        </p:blipFill>
        <p:spPr>
          <a:xfrm>
            <a:off x="925830" y="1278255"/>
            <a:ext cx="3338195" cy="2639060"/>
          </a:xfrm>
          <a:prstGeom prst="rect">
            <a:avLst/>
          </a:prstGeom>
          <a:noFill/>
          <a:ln w="9525">
            <a:noFill/>
          </a:ln>
        </p:spPr>
      </p:pic>
      <p:sp>
        <p:nvSpPr>
          <p:cNvPr id="4" name="圆角矩形 3"/>
          <p:cNvSpPr/>
          <p:nvPr/>
        </p:nvSpPr>
        <p:spPr>
          <a:xfrm>
            <a:off x="5200650" y="1394460"/>
            <a:ext cx="5284470" cy="11995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615940" y="1394375"/>
            <a:ext cx="4064000" cy="11988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solidFill>
                  <a:schemeClr val="tx1"/>
                </a:solidFill>
                <a:latin typeface="宋体" panose="02010600030101010101" pitchFamily="2" charset="-122"/>
                <a:ea typeface="宋体" panose="02010600030101010101" pitchFamily="2" charset="-122"/>
              </a:rPr>
              <a:t>我们通过这个小游戏明白了什么道理，有同学可以说说吗？</a:t>
            </a:r>
            <a:endParaRPr lang="zh-CN" altLang="en-US" sz="2400">
              <a:solidFill>
                <a:schemeClr val="tx1"/>
              </a:solidFill>
              <a:latin typeface="宋体" panose="02010600030101010101" pitchFamily="2" charset="-122"/>
              <a:ea typeface="宋体" panose="02010600030101010101" pitchFamily="2" charset="-122"/>
            </a:endParaRPr>
          </a:p>
        </p:txBody>
      </p:sp>
      <p:sp>
        <p:nvSpPr>
          <p:cNvPr id="6" name="文本框 5"/>
          <p:cNvSpPr txBox="1"/>
          <p:nvPr/>
        </p:nvSpPr>
        <p:spPr>
          <a:xfrm>
            <a:off x="5412740" y="2905675"/>
            <a:ext cx="4064000" cy="163004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solidFill>
                  <a:schemeClr val="tx1"/>
                </a:solidFill>
                <a:latin typeface="宋体" panose="02010600030101010101" pitchFamily="2" charset="-122"/>
                <a:ea typeface="宋体" panose="02010600030101010101" pitchFamily="2" charset="-122"/>
              </a:rPr>
              <a:t>没错，为了我们在向别人使用传输信息的时候保证我们的信息传递无误，我们就需要使用一样的翻译表，那么字符编码其实就可以理解成我们在编程中使用的翻译表</a:t>
            </a:r>
            <a:endParaRPr lang="zh-CN" altLang="en-US" sz="2000">
              <a:solidFill>
                <a:schemeClr val="tx1"/>
              </a:solidFill>
              <a:latin typeface="宋体" panose="02010600030101010101" pitchFamily="2" charset="-122"/>
              <a:ea typeface="宋体" panose="02010600030101010101" pitchFamily="2" charset="-122"/>
            </a:endParaRPr>
          </a:p>
        </p:txBody>
      </p:sp>
      <p:pic>
        <p:nvPicPr>
          <p:cNvPr id="11" name="图片 10" descr="海3"/>
          <p:cNvPicPr>
            <a:picLocks noChangeAspect="1"/>
          </p:cNvPicPr>
          <p:nvPr>
            <p:custDataLst>
              <p:tags r:id="rId5"/>
            </p:custDataLst>
          </p:nvPr>
        </p:nvPicPr>
        <p:blipFill>
          <a:blip r:embed="rId6"/>
          <a:stretch>
            <a:fillRect/>
          </a:stretch>
        </p:blipFill>
        <p:spPr>
          <a:xfrm>
            <a:off x="5924550" y="5113020"/>
            <a:ext cx="1676400" cy="1744980"/>
          </a:xfrm>
          <a:prstGeom prst="rect">
            <a:avLst/>
          </a:prstGeom>
        </p:spPr>
      </p:pic>
      <p:sp>
        <p:nvSpPr>
          <p:cNvPr id="13" name="流程图: 顺序访问存储器 12"/>
          <p:cNvSpPr/>
          <p:nvPr/>
        </p:nvSpPr>
        <p:spPr>
          <a:xfrm>
            <a:off x="2096770" y="4538980"/>
            <a:ext cx="3621405" cy="1632585"/>
          </a:xfrm>
          <a:prstGeom prst="flowChartMagneticTape">
            <a:avLst/>
          </a:prstGeom>
          <a:noFill/>
          <a:ln w="7620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2583180" y="4737100"/>
            <a:ext cx="2501900" cy="123634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b="1">
                <a:latin typeface="华文宋体" panose="02010600040101010101" charset="-122"/>
                <a:ea typeface="华文宋体" panose="02010600040101010101" charset="-122"/>
                <a:cs typeface="华文宋体" panose="02010600040101010101" charset="-122"/>
              </a:rPr>
              <a:t>所以</a:t>
            </a:r>
            <a:r>
              <a:rPr lang="en-US" altLang="zh-CN" sz="2000" b="1">
                <a:latin typeface="华文宋体" panose="02010600040101010101" charset="-122"/>
                <a:ea typeface="华文宋体" panose="02010600040101010101" charset="-122"/>
                <a:cs typeface="华文宋体" panose="02010600040101010101" charset="-122"/>
              </a:rPr>
              <a:t>encoding = ‘utf-8’</a:t>
            </a:r>
            <a:r>
              <a:rPr lang="zh-CN" altLang="en-US" sz="2000" b="1">
                <a:latin typeface="华文宋体" panose="02010600040101010101" charset="-122"/>
                <a:ea typeface="华文宋体" panose="02010600040101010101" charset="-122"/>
                <a:cs typeface="华文宋体" panose="02010600040101010101" charset="-122"/>
              </a:rPr>
              <a:t>的作用就是把字符编码统一成常用的</a:t>
            </a:r>
            <a:r>
              <a:rPr lang="en-US" altLang="zh-CN" sz="2000" b="1">
                <a:latin typeface="华文宋体" panose="02010600040101010101" charset="-122"/>
                <a:ea typeface="华文宋体" panose="02010600040101010101" charset="-122"/>
                <a:cs typeface="华文宋体" panose="02010600040101010101" charset="-122"/>
              </a:rPr>
              <a:t>‘utf-8’</a:t>
            </a:r>
            <a:endParaRPr lang="en-US" altLang="zh-CN" sz="2000" b="1">
              <a:latin typeface="华文宋体" panose="02010600040101010101" charset="-122"/>
              <a:ea typeface="华文宋体" panose="02010600040101010101" charset="-122"/>
              <a:cs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ox(in)">
                                      <p:cBhvr>
                                        <p:cTn id="39" dur="20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animBg="1"/>
      <p:bldP spid="7" grpId="1" animBg="1"/>
      <p:bldP spid="6" grpId="0"/>
      <p:bldP spid="6" grpId="1"/>
      <p:bldP spid="13" grpId="0" animBg="1"/>
      <p:bldP spid="13" grpId="1" animBg="1"/>
      <p:bldP spid="14" grpId="0"/>
      <p:bldP spid="1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74" y="476256"/>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7749" y="90876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5085714" y="1871700"/>
            <a:ext cx="883795"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02</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5035020" y="2541470"/>
            <a:ext cx="2224286" cy="645160"/>
          </a:xfrm>
          <a:prstGeom prst="rect">
            <a:avLst/>
          </a:prstGeom>
          <a:noFill/>
        </p:spPr>
        <p:txBody>
          <a:bodyPr wrap="square" rtlCol="0">
            <a:spAutoFit/>
          </a:bodyPr>
          <a:lstStyle/>
          <a:p>
            <a:pPr algn="ctr"/>
            <a:r>
              <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rPr>
              <a:t>功能</a:t>
            </a:r>
            <a:r>
              <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rPr>
              <a:t>实现</a:t>
            </a:r>
            <a:endPar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325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90525" y="228600"/>
            <a:ext cx="11179810" cy="6288405"/>
          </a:xfrm>
          <a:prstGeom prst="rect">
            <a:avLst/>
          </a:prstGeom>
        </p:spPr>
      </p:pic>
      <p:sp>
        <p:nvSpPr>
          <p:cNvPr id="6" name="文本框 5"/>
          <p:cNvSpPr txBox="1"/>
          <p:nvPr/>
        </p:nvSpPr>
        <p:spPr>
          <a:xfrm>
            <a:off x="5585460" y="1199515"/>
            <a:ext cx="4380230" cy="383413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宋体" panose="02010600030101010101" pitchFamily="2" charset="-122"/>
                <a:ea typeface="宋体" panose="02010600030101010101" pitchFamily="2" charset="-122"/>
              </a:rPr>
              <a:t>学完基础知识后我们就可以正式开始我们个人日记系统的制作啦！！</a:t>
            </a:r>
            <a:endParaRPr lang="zh-CN" altLang="en-US" sz="2400">
              <a:latin typeface="宋体" panose="02010600030101010101" pitchFamily="2" charset="-122"/>
              <a:ea typeface="宋体" panose="02010600030101010101" pitchFamily="2" charset="-122"/>
            </a:endParaRPr>
          </a:p>
          <a:p>
            <a:pPr indent="457200" algn="l"/>
            <a:r>
              <a:rPr lang="zh-CN" altLang="en-US" sz="2400">
                <a:latin typeface="宋体" panose="02010600030101010101" pitchFamily="2" charset="-122"/>
                <a:ea typeface="宋体" panose="02010600030101010101" pitchFamily="2" charset="-122"/>
              </a:rPr>
              <a:t>我们先来学习这个系统中最最最重要的两个放在</a:t>
            </a:r>
            <a:r>
              <a:rPr lang="en-US" altLang="zh-CN" sz="2400">
                <a:latin typeface="宋体" panose="02010600030101010101" pitchFamily="2" charset="-122"/>
                <a:ea typeface="宋体" panose="02010600030101010101" pitchFamily="2" charset="-122"/>
              </a:rPr>
              <a:t>db_handle</a:t>
            </a:r>
            <a:r>
              <a:rPr lang="zh-CN" altLang="en-US" sz="2400">
                <a:latin typeface="宋体" panose="02010600030101010101" pitchFamily="2" charset="-122"/>
                <a:ea typeface="宋体" panose="02010600030101010101" pitchFamily="2" charset="-122"/>
              </a:rPr>
              <a:t>文件里的</a:t>
            </a: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marL="457200" lvl="1" indent="457200" algn="l"/>
            <a:r>
              <a:rPr lang="en-US" altLang="zh-CN" sz="2400">
                <a:latin typeface="宋体" panose="02010600030101010101" pitchFamily="2" charset="-122"/>
                <a:ea typeface="宋体" panose="02010600030101010101" pitchFamily="2" charset="-122"/>
              </a:rPr>
              <a:t>save_data</a:t>
            </a:r>
            <a:r>
              <a:rPr lang="zh-CN" altLang="en-US" sz="2400">
                <a:latin typeface="宋体" panose="02010600030101010101" pitchFamily="2" charset="-122"/>
                <a:ea typeface="宋体" panose="02010600030101010101" pitchFamily="2" charset="-122"/>
              </a:rPr>
              <a:t>保存函数</a:t>
            </a:r>
            <a:r>
              <a:rPr lang="zh-CN" altLang="en-US" sz="2400">
                <a:latin typeface="宋体" panose="02010600030101010101" pitchFamily="2" charset="-122"/>
                <a:ea typeface="宋体" panose="02010600030101010101" pitchFamily="2" charset="-122"/>
              </a:rPr>
              <a:t>和</a:t>
            </a:r>
            <a:endParaRPr lang="zh-CN" altLang="en-US" sz="2400">
              <a:latin typeface="宋体" panose="02010600030101010101" pitchFamily="2" charset="-122"/>
              <a:ea typeface="宋体" panose="02010600030101010101" pitchFamily="2" charset="-122"/>
            </a:endParaRPr>
          </a:p>
          <a:p>
            <a:pPr marL="457200" lvl="1" indent="457200" algn="l"/>
            <a:r>
              <a:rPr lang="en-US" altLang="zh-CN" sz="2400">
                <a:latin typeface="宋体" panose="02010600030101010101" pitchFamily="2" charset="-122"/>
                <a:ea typeface="宋体" panose="02010600030101010101" pitchFamily="2" charset="-122"/>
              </a:rPr>
              <a:t>get_data</a:t>
            </a:r>
            <a:r>
              <a:rPr lang="zh-CN" altLang="en-US" sz="2400">
                <a:latin typeface="宋体" panose="02010600030101010101" pitchFamily="2" charset="-122"/>
                <a:ea typeface="宋体" panose="02010600030101010101" pitchFamily="2" charset="-122"/>
              </a:rPr>
              <a:t>获取</a:t>
            </a:r>
            <a:r>
              <a:rPr lang="zh-CN" altLang="en-US" sz="2400">
                <a:latin typeface="宋体" panose="02010600030101010101" pitchFamily="2" charset="-122"/>
                <a:ea typeface="宋体" panose="02010600030101010101" pitchFamily="2" charset="-122"/>
              </a:rPr>
              <a:t>函数</a:t>
            </a:r>
            <a:endParaRPr lang="zh-CN" altLang="en-US" sz="2400">
              <a:latin typeface="宋体" panose="02010600030101010101" pitchFamily="2" charset="-122"/>
              <a:ea typeface="宋体" panose="02010600030101010101" pitchFamily="2" charset="-122"/>
            </a:endParaRPr>
          </a:p>
          <a:p>
            <a:pPr marL="457200" lvl="1" indent="457200" algn="l"/>
            <a:endParaRPr lang="zh-CN" altLang="en-US" sz="2400">
              <a:latin typeface="宋体" panose="02010600030101010101" pitchFamily="2" charset="-122"/>
              <a:ea typeface="宋体" panose="02010600030101010101" pitchFamily="2" charset="-122"/>
            </a:endParaRPr>
          </a:p>
          <a:p>
            <a:pPr indent="457200" algn="l"/>
            <a:endParaRPr lang="zh-CN" altLang="en-US" sz="2400">
              <a:latin typeface="宋体" panose="02010600030101010101" pitchFamily="2" charset="-122"/>
              <a:ea typeface="宋体" panose="02010600030101010101" pitchFamily="2" charset="-122"/>
            </a:endParaRPr>
          </a:p>
          <a:p>
            <a:pPr indent="457200" algn="l"/>
            <a:endParaRPr lang="zh-CN" altLang="en-US" sz="24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516255" y="498475"/>
            <a:ext cx="11306810" cy="6359525"/>
          </a:xfrm>
          <a:prstGeom prst="rect">
            <a:avLst/>
          </a:prstGeom>
        </p:spPr>
      </p:pic>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25" name="文本框 24"/>
          <p:cNvSpPr txBox="1"/>
          <p:nvPr/>
        </p:nvSpPr>
        <p:spPr>
          <a:xfrm>
            <a:off x="1398627" y="457902"/>
            <a:ext cx="7698389" cy="583565"/>
          </a:xfrm>
          <a:prstGeom prst="rect">
            <a:avLst/>
          </a:prstGeom>
          <a:noFill/>
        </p:spPr>
        <p:txBody>
          <a:bodyPr wrap="square" rtlCol="0">
            <a:spAutoFit/>
          </a:bodyPr>
          <a:lstStyle/>
          <a:p>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2.1</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两个重要函数和路径</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6" name="图片 5" descr="屏幕截图 2023-12-17 174828"/>
          <p:cNvPicPr>
            <a:picLocks noChangeAspect="1"/>
          </p:cNvPicPr>
          <p:nvPr/>
        </p:nvPicPr>
        <p:blipFill>
          <a:blip r:embed="rId5"/>
          <a:stretch>
            <a:fillRect/>
          </a:stretch>
        </p:blipFill>
        <p:spPr>
          <a:xfrm>
            <a:off x="5325745" y="1292860"/>
            <a:ext cx="5542915" cy="50679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516255" y="498475"/>
            <a:ext cx="11306810" cy="6359525"/>
          </a:xfrm>
          <a:prstGeom prst="rect">
            <a:avLst/>
          </a:prstGeom>
        </p:spPr>
      </p:pic>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25" name="文本框 24"/>
          <p:cNvSpPr txBox="1"/>
          <p:nvPr/>
        </p:nvSpPr>
        <p:spPr>
          <a:xfrm>
            <a:off x="1398627" y="457902"/>
            <a:ext cx="7698389" cy="583565"/>
          </a:xfrm>
          <a:prstGeom prst="rect">
            <a:avLst/>
          </a:prstGeom>
          <a:noFill/>
        </p:spPr>
        <p:txBody>
          <a:bodyPr wrap="square" rtlCol="0">
            <a:spAutoFit/>
          </a:bodyPr>
          <a:lstStyle/>
          <a:p>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2.1</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两个重要函数和路径</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6 143017"/>
          <p:cNvPicPr>
            <a:picLocks noChangeAspect="1"/>
          </p:cNvPicPr>
          <p:nvPr>
            <p:custDataLst>
              <p:tags r:id="rId5"/>
            </p:custDataLst>
          </p:nvPr>
        </p:nvPicPr>
        <p:blipFill>
          <a:blip r:embed="rId6"/>
          <a:stretch>
            <a:fillRect/>
          </a:stretch>
        </p:blipFill>
        <p:spPr>
          <a:xfrm>
            <a:off x="4953000" y="1349375"/>
            <a:ext cx="6181090" cy="1412875"/>
          </a:xfrm>
          <a:prstGeom prst="rect">
            <a:avLst/>
          </a:prstGeom>
        </p:spPr>
      </p:pic>
      <p:sp>
        <p:nvSpPr>
          <p:cNvPr id="3" name="文本框 2"/>
          <p:cNvSpPr txBox="1"/>
          <p:nvPr/>
        </p:nvSpPr>
        <p:spPr>
          <a:xfrm>
            <a:off x="5101590" y="2912110"/>
            <a:ext cx="5304790" cy="180276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b="1">
                <a:latin typeface="华文宋体" panose="02010600040101010101" charset="-122"/>
                <a:ea typeface="华文宋体" panose="02010600040101010101" charset="-122"/>
                <a:cs typeface="华文宋体" panose="02010600040101010101" charset="-122"/>
              </a:rPr>
              <a:t>这是</a:t>
            </a:r>
            <a:r>
              <a:rPr lang="en-US" altLang="zh-CN" sz="2400" b="1">
                <a:latin typeface="华文宋体" panose="02010600040101010101" charset="-122"/>
                <a:ea typeface="华文宋体" panose="02010600040101010101" charset="-122"/>
                <a:cs typeface="华文宋体" panose="02010600040101010101" charset="-122"/>
              </a:rPr>
              <a:t>db_handle</a:t>
            </a:r>
            <a:r>
              <a:rPr lang="zh-CN" altLang="en-US" sz="2400" b="1">
                <a:latin typeface="华文宋体" panose="02010600040101010101" charset="-122"/>
                <a:ea typeface="华文宋体" panose="02010600040101010101" charset="-122"/>
                <a:cs typeface="华文宋体" panose="02010600040101010101" charset="-122"/>
              </a:rPr>
              <a:t>文件最上面的路径，而且还是我们刚学的绝对路径，这里的两个路径</a:t>
            </a:r>
            <a:r>
              <a:rPr lang="en-US" altLang="zh-CN" sz="2400" b="1">
                <a:latin typeface="华文宋体" panose="02010600040101010101" charset="-122"/>
                <a:ea typeface="华文宋体" panose="02010600040101010101" charset="-122"/>
                <a:cs typeface="华文宋体" panose="02010600040101010101" charset="-122"/>
              </a:rPr>
              <a:t>main_file</a:t>
            </a:r>
            <a:r>
              <a:rPr lang="zh-CN" altLang="en-US" sz="2400" b="1">
                <a:latin typeface="华文宋体" panose="02010600040101010101" charset="-122"/>
                <a:ea typeface="华文宋体" panose="02010600040101010101" charset="-122"/>
                <a:cs typeface="华文宋体" panose="02010600040101010101" charset="-122"/>
              </a:rPr>
              <a:t>和</a:t>
            </a:r>
            <a:r>
              <a:rPr lang="en-US" altLang="zh-CN" sz="2400" b="1">
                <a:latin typeface="华文宋体" panose="02010600040101010101" charset="-122"/>
                <a:ea typeface="华文宋体" panose="02010600040101010101" charset="-122"/>
                <a:cs typeface="华文宋体" panose="02010600040101010101" charset="-122"/>
              </a:rPr>
              <a:t>baclup_file </a:t>
            </a:r>
            <a:r>
              <a:rPr lang="zh-CN" altLang="en-US" sz="2400" b="1">
                <a:latin typeface="华文宋体" panose="02010600040101010101" charset="-122"/>
                <a:ea typeface="华文宋体" panose="02010600040101010101" charset="-122"/>
                <a:cs typeface="华文宋体" panose="02010600040101010101" charset="-122"/>
              </a:rPr>
              <a:t>就很重要了</a:t>
            </a:r>
            <a:endParaRPr lang="zh-CN" altLang="en-US" sz="2400" b="1">
              <a:latin typeface="华文宋体" panose="02010600040101010101" charset="-122"/>
              <a:ea typeface="华文宋体" panose="02010600040101010101" charset="-122"/>
              <a:cs typeface="华文宋体" panose="02010600040101010101" charset="-122"/>
            </a:endParaRPr>
          </a:p>
          <a:p>
            <a:pPr algn="l"/>
            <a:r>
              <a:rPr lang="zh-CN" altLang="en-US" sz="2400" b="1">
                <a:latin typeface="华文宋体" panose="02010600040101010101" charset="-122"/>
                <a:ea typeface="华文宋体" panose="02010600040101010101" charset="-122"/>
                <a:cs typeface="华文宋体" panose="02010600040101010101" charset="-122"/>
                <a:sym typeface="+mn-ea"/>
              </a:rPr>
              <a:t>一</a:t>
            </a:r>
            <a:r>
              <a:rPr lang="en-US" altLang="zh-CN" sz="2400" b="1">
                <a:latin typeface="华文宋体" panose="02010600040101010101" charset="-122"/>
                <a:ea typeface="华文宋体" panose="02010600040101010101" charset="-122"/>
                <a:cs typeface="华文宋体" panose="02010600040101010101" charset="-122"/>
                <a:sym typeface="+mn-ea"/>
              </a:rPr>
              <a:t>.main_file</a:t>
            </a:r>
            <a:r>
              <a:rPr lang="zh-CN" altLang="en-US" sz="2400" b="1">
                <a:latin typeface="华文宋体" panose="02010600040101010101" charset="-122"/>
                <a:ea typeface="华文宋体" panose="02010600040101010101" charset="-122"/>
                <a:cs typeface="华文宋体" panose="02010600040101010101" charset="-122"/>
                <a:sym typeface="+mn-ea"/>
              </a:rPr>
              <a:t>是我们的保存用户信息的文件的绝对路径</a:t>
            </a:r>
            <a:endParaRPr lang="zh-CN" altLang="en-US" sz="2400" b="1">
              <a:latin typeface="华文宋体" panose="02010600040101010101" charset="-122"/>
              <a:ea typeface="华文宋体" panose="02010600040101010101" charset="-122"/>
              <a:cs typeface="华文宋体" panose="02010600040101010101" charset="-122"/>
            </a:endParaRPr>
          </a:p>
          <a:p>
            <a:pPr algn="l"/>
            <a:r>
              <a:rPr lang="zh-CN" altLang="en-US" sz="2400" b="1">
                <a:latin typeface="华文宋体" panose="02010600040101010101" charset="-122"/>
                <a:ea typeface="华文宋体" panose="02010600040101010101" charset="-122"/>
                <a:cs typeface="华文宋体" panose="02010600040101010101" charset="-122"/>
                <a:sym typeface="+mn-ea"/>
              </a:rPr>
              <a:t>二</a:t>
            </a:r>
            <a:r>
              <a:rPr lang="en-US" altLang="zh-CN" sz="2400" b="1">
                <a:latin typeface="华文宋体" panose="02010600040101010101" charset="-122"/>
                <a:ea typeface="华文宋体" panose="02010600040101010101" charset="-122"/>
                <a:cs typeface="华文宋体" panose="02010600040101010101" charset="-122"/>
                <a:sym typeface="+mn-ea"/>
              </a:rPr>
              <a:t>.</a:t>
            </a:r>
            <a:r>
              <a:rPr lang="zh-CN" altLang="en-US" sz="2400" b="1">
                <a:latin typeface="华文宋体" panose="02010600040101010101" charset="-122"/>
                <a:ea typeface="华文宋体" panose="02010600040101010101" charset="-122"/>
                <a:cs typeface="华文宋体" panose="02010600040101010101" charset="-122"/>
                <a:sym typeface="+mn-ea"/>
              </a:rPr>
              <a:t>而</a:t>
            </a:r>
            <a:r>
              <a:rPr lang="en-US" altLang="zh-CN" sz="2400" b="1">
                <a:latin typeface="华文宋体" panose="02010600040101010101" charset="-122"/>
                <a:ea typeface="华文宋体" panose="02010600040101010101" charset="-122"/>
                <a:cs typeface="华文宋体" panose="02010600040101010101" charset="-122"/>
                <a:sym typeface="+mn-ea"/>
              </a:rPr>
              <a:t>backup_file</a:t>
            </a:r>
            <a:r>
              <a:rPr lang="zh-CN" altLang="en-US" sz="2400" b="1">
                <a:latin typeface="华文宋体" panose="02010600040101010101" charset="-122"/>
                <a:ea typeface="华文宋体" panose="02010600040101010101" charset="-122"/>
                <a:cs typeface="华文宋体" panose="02010600040101010101" charset="-122"/>
                <a:sym typeface="+mn-ea"/>
              </a:rPr>
              <a:t>则是备份用户信息的文件的绝对路径</a:t>
            </a:r>
            <a:endParaRPr lang="zh-CN" altLang="en-US" sz="2400" b="1">
              <a:latin typeface="华文宋体" panose="02010600040101010101" charset="-122"/>
              <a:ea typeface="华文宋体" panose="02010600040101010101" charset="-122"/>
              <a:cs typeface="华文宋体" panose="02010600040101010101" charset="-122"/>
            </a:endParaRPr>
          </a:p>
          <a:p>
            <a:pPr algn="l"/>
            <a:endParaRPr lang="en-US" altLang="zh-CN" sz="2400" b="1">
              <a:latin typeface="华文宋体" panose="02010600040101010101" charset="-122"/>
              <a:ea typeface="华文宋体" panose="02010600040101010101" charset="-122"/>
              <a:cs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516255" y="498475"/>
            <a:ext cx="11306810" cy="6359525"/>
          </a:xfrm>
          <a:prstGeom prst="rect">
            <a:avLst/>
          </a:prstGeom>
        </p:spPr>
      </p:pic>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25" name="文本框 24"/>
          <p:cNvSpPr txBox="1"/>
          <p:nvPr/>
        </p:nvSpPr>
        <p:spPr>
          <a:xfrm>
            <a:off x="1398627" y="457902"/>
            <a:ext cx="7698389" cy="1076325"/>
          </a:xfrm>
          <a:prstGeom prst="rect">
            <a:avLst/>
          </a:prstGeom>
          <a:noFill/>
        </p:spPr>
        <p:txBody>
          <a:bodyPr wrap="square" rtlCol="0">
            <a:spAutoFit/>
          </a:bodyPr>
          <a:lstStyle/>
          <a:p>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2.1</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两个重要函数和路径</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a:p>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5" name="图片 4" descr="屏幕截图 2023-12-17 144317"/>
          <p:cNvPicPr>
            <a:picLocks noChangeAspect="1"/>
          </p:cNvPicPr>
          <p:nvPr>
            <p:custDataLst>
              <p:tags r:id="rId5"/>
            </p:custDataLst>
          </p:nvPr>
        </p:nvPicPr>
        <p:blipFill>
          <a:blip r:embed="rId6"/>
          <a:stretch>
            <a:fillRect/>
          </a:stretch>
        </p:blipFill>
        <p:spPr>
          <a:xfrm>
            <a:off x="4886325" y="1200785"/>
            <a:ext cx="6267450" cy="1552575"/>
          </a:xfrm>
          <a:prstGeom prst="rect">
            <a:avLst/>
          </a:prstGeom>
        </p:spPr>
      </p:pic>
      <p:sp>
        <p:nvSpPr>
          <p:cNvPr id="6" name="文本框 5"/>
          <p:cNvSpPr txBox="1"/>
          <p:nvPr/>
        </p:nvSpPr>
        <p:spPr>
          <a:xfrm>
            <a:off x="4959350" y="2807335"/>
            <a:ext cx="6118860" cy="3466465"/>
          </a:xfrm>
          <a:prstGeom prst="rect">
            <a:avLst/>
          </a:prstGeom>
        </p:spPr>
        <p:txBody>
          <a:bodyPr>
            <a:noAutofit/>
            <a:extLst>
              <a:ext uri="{4A0BC546-FE56-4ADE-93B0-CB8AF2F6F144}">
                <wpsdc:textFrameExt xmlns:wpsdc="http://www.wps.cn/officeDocument/2022/drawingmlCustomData" type="text"/>
              </a:ext>
            </a:extLst>
          </a:bodyPr>
          <a:p>
            <a:pPr algn="l"/>
            <a:r>
              <a:rPr lang="en-US" altLang="zh-CN" sz="2400">
                <a:latin typeface="Arial" panose="020B0604020202020204" pitchFamily="34" charset="0"/>
                <a:ea typeface="微软雅黑" panose="020B0503020204020204" charset="-122"/>
                <a:sym typeface="+mn-ea"/>
              </a:rPr>
              <a:t>1.json</a:t>
            </a:r>
            <a:r>
              <a:rPr lang="zh-CN" altLang="en-US" sz="2400">
                <a:latin typeface="Arial" panose="020B0604020202020204" pitchFamily="34" charset="0"/>
                <a:ea typeface="微软雅黑" panose="020B0503020204020204" charset="-122"/>
                <a:sym typeface="+mn-ea"/>
              </a:rPr>
              <a:t>是一个有关文件处理的模块</a:t>
            </a:r>
            <a:r>
              <a:rPr lang="en-US" altLang="zh-CN" sz="2400">
                <a:latin typeface="Arial" panose="020B0604020202020204" pitchFamily="34" charset="0"/>
                <a:ea typeface="微软雅黑" panose="020B0503020204020204" charset="-122"/>
                <a:sym typeface="+mn-ea"/>
              </a:rPr>
              <a:t>,</a:t>
            </a:r>
            <a:r>
              <a:rPr lang="zh-CN" altLang="en-US" sz="2400">
                <a:latin typeface="Arial" panose="020B0604020202020204" pitchFamily="34" charset="0"/>
                <a:ea typeface="微软雅黑" panose="020B0503020204020204" charset="-122"/>
                <a:sym typeface="+mn-ea"/>
              </a:rPr>
              <a:t>而</a:t>
            </a:r>
            <a:r>
              <a:rPr lang="en-US" altLang="zh-CN" sz="2400">
                <a:latin typeface="Arial" panose="020B0604020202020204" pitchFamily="34" charset="0"/>
                <a:ea typeface="微软雅黑" panose="020B0503020204020204" charset="-122"/>
                <a:sym typeface="+mn-ea"/>
              </a:rPr>
              <a:t> json.dump()</a:t>
            </a:r>
            <a:r>
              <a:rPr lang="zh-CN" altLang="en-US" sz="2400">
                <a:latin typeface="Arial" panose="020B0604020202020204" pitchFamily="34" charset="0"/>
                <a:ea typeface="微软雅黑" panose="020B0503020204020204" charset="-122"/>
                <a:sym typeface="+mn-ea"/>
              </a:rPr>
              <a:t>则负责把我们的的信息保存到一个</a:t>
            </a:r>
            <a:r>
              <a:rPr lang="en-US" altLang="zh-CN" sz="2400">
                <a:latin typeface="Arial" panose="020B0604020202020204" pitchFamily="34" charset="0"/>
                <a:ea typeface="微软雅黑" panose="020B0503020204020204" charset="-122"/>
                <a:sym typeface="+mn-ea"/>
              </a:rPr>
              <a:t>json</a:t>
            </a:r>
            <a:r>
              <a:rPr lang="zh-CN" altLang="en-US" sz="2400">
                <a:latin typeface="Arial" panose="020B0604020202020204" pitchFamily="34" charset="0"/>
                <a:ea typeface="微软雅黑" panose="020B0503020204020204" charset="-122"/>
                <a:sym typeface="+mn-ea"/>
              </a:rPr>
              <a:t>文件中</a:t>
            </a:r>
            <a:endParaRPr lang="zh-CN" altLang="en-US" sz="2400">
              <a:latin typeface="Arial" panose="020B0604020202020204" pitchFamily="34" charset="0"/>
              <a:ea typeface="微软雅黑" panose="020B0503020204020204" charset="-122"/>
              <a:sym typeface="+mn-ea"/>
            </a:endParaRPr>
          </a:p>
          <a:p>
            <a:pPr algn="l"/>
            <a:r>
              <a:rPr lang="en-US" altLang="zh-CN" sz="2400">
                <a:latin typeface="Arial" panose="020B0604020202020204" pitchFamily="34" charset="0"/>
                <a:ea typeface="微软雅黑" panose="020B0503020204020204" charset="-122"/>
                <a:sym typeface="+mn-ea"/>
              </a:rPr>
              <a:t>2.ensure_ascii=False </a:t>
            </a:r>
            <a:r>
              <a:rPr lang="zh-CN" altLang="en-US" sz="2400">
                <a:latin typeface="Arial" panose="020B0604020202020204" pitchFamily="34" charset="0"/>
                <a:ea typeface="微软雅黑" panose="020B0503020204020204" charset="-122"/>
                <a:sym typeface="+mn-ea"/>
              </a:rPr>
              <a:t>则是保证我们在</a:t>
            </a:r>
            <a:r>
              <a:rPr lang="en-US" altLang="zh-CN" sz="2400">
                <a:latin typeface="Arial" panose="020B0604020202020204" pitchFamily="34" charset="0"/>
                <a:ea typeface="微软雅黑" panose="020B0503020204020204" charset="-122"/>
                <a:sym typeface="+mn-ea"/>
              </a:rPr>
              <a:t>json</a:t>
            </a:r>
            <a:r>
              <a:rPr lang="zh-CN" altLang="en-US" sz="2400">
                <a:latin typeface="Arial" panose="020B0604020202020204" pitchFamily="34" charset="0"/>
                <a:ea typeface="微软雅黑" panose="020B0503020204020204" charset="-122"/>
                <a:sym typeface="+mn-ea"/>
              </a:rPr>
              <a:t>文件中显示的时候不会转成</a:t>
            </a:r>
            <a:r>
              <a:rPr lang="en-US" altLang="zh-CN" sz="2400">
                <a:latin typeface="Arial" panose="020B0604020202020204" pitchFamily="34" charset="0"/>
                <a:ea typeface="微软雅黑" panose="020B0503020204020204" charset="-122"/>
                <a:sym typeface="+mn-ea"/>
              </a:rPr>
              <a:t>json</a:t>
            </a:r>
            <a:r>
              <a:rPr lang="zh-CN" altLang="en-US" sz="2400">
                <a:latin typeface="Arial" panose="020B0604020202020204" pitchFamily="34" charset="0"/>
                <a:ea typeface="微软雅黑" panose="020B0503020204020204" charset="-122"/>
                <a:sym typeface="+mn-ea"/>
              </a:rPr>
              <a:t>格式，有利于我们查看文件内容，但去掉并不会影响我们实际的功能</a:t>
            </a:r>
            <a:endParaRPr lang="zh-CN" altLang="en-US" sz="2400">
              <a:latin typeface="Arial" panose="020B0604020202020204" pitchFamily="34" charset="0"/>
              <a:ea typeface="微软雅黑" panose="020B0503020204020204" charset="-122"/>
              <a:sym typeface="+mn-ea"/>
            </a:endParaRPr>
          </a:p>
          <a:p>
            <a:pPr algn="l"/>
            <a:endParaRPr lang="zh-CN" altLang="en-US">
              <a:latin typeface="Arial" panose="020B0604020202020204" pitchFamily="34" charset="0"/>
              <a:ea typeface="微软雅黑" panose="020B0503020204020204" charset="-122"/>
            </a:endParaRPr>
          </a:p>
          <a:p>
            <a:pPr algn="l"/>
            <a:endParaRPr lang="zh-CN" altLang="en-US">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516255" y="498475"/>
            <a:ext cx="11306810" cy="6359525"/>
          </a:xfrm>
          <a:prstGeom prst="rect">
            <a:avLst/>
          </a:prstGeom>
        </p:spPr>
      </p:pic>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25" name="文本框 24"/>
          <p:cNvSpPr txBox="1"/>
          <p:nvPr/>
        </p:nvSpPr>
        <p:spPr>
          <a:xfrm>
            <a:off x="1398627" y="457902"/>
            <a:ext cx="7698389" cy="583565"/>
          </a:xfrm>
          <a:prstGeom prst="rect">
            <a:avLst/>
          </a:prstGeom>
          <a:noFill/>
        </p:spPr>
        <p:txBody>
          <a:bodyPr wrap="square" rtlCol="0">
            <a:spAutoFit/>
          </a:bodyPr>
          <a:lstStyle/>
          <a:p>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2.1</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两个重要函数和路径</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5" name="图片 4" descr="屏幕截图 2023-12-17 144317"/>
          <p:cNvPicPr>
            <a:picLocks noChangeAspect="1"/>
          </p:cNvPicPr>
          <p:nvPr>
            <p:custDataLst>
              <p:tags r:id="rId5"/>
            </p:custDataLst>
          </p:nvPr>
        </p:nvPicPr>
        <p:blipFill>
          <a:blip r:embed="rId6"/>
          <a:stretch>
            <a:fillRect/>
          </a:stretch>
        </p:blipFill>
        <p:spPr>
          <a:xfrm>
            <a:off x="4886325" y="1200785"/>
            <a:ext cx="6267450" cy="1552575"/>
          </a:xfrm>
          <a:prstGeom prst="rect">
            <a:avLst/>
          </a:prstGeom>
        </p:spPr>
      </p:pic>
      <p:sp>
        <p:nvSpPr>
          <p:cNvPr id="6" name="文本框 5"/>
          <p:cNvSpPr txBox="1"/>
          <p:nvPr/>
        </p:nvSpPr>
        <p:spPr>
          <a:xfrm>
            <a:off x="5213985" y="2912745"/>
            <a:ext cx="5244465" cy="341503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400" b="1">
                <a:latin typeface="华文宋体" panose="02010600040101010101" charset="-122"/>
                <a:ea typeface="华文宋体" panose="02010600040101010101" charset="-122"/>
                <a:cs typeface="华文宋体" panose="02010600040101010101" charset="-122"/>
                <a:sym typeface="+mn-ea"/>
              </a:rPr>
              <a:t>3.user_info</a:t>
            </a:r>
            <a:r>
              <a:rPr lang="zh-CN" altLang="en-US" sz="2400" b="1">
                <a:latin typeface="华文宋体" panose="02010600040101010101" charset="-122"/>
                <a:ea typeface="华文宋体" panose="02010600040101010101" charset="-122"/>
                <a:cs typeface="华文宋体" panose="02010600040101010101" charset="-122"/>
                <a:sym typeface="+mn-ea"/>
              </a:rPr>
              <a:t>这个是我们是我们的用户信息，我们的用户信息是一个字典，所以我们可以通过键来找到值，也就是用户的名字</a:t>
            </a:r>
            <a:endParaRPr lang="zh-CN" altLang="en-US" sz="2400" b="1">
              <a:latin typeface="华文宋体" panose="02010600040101010101" charset="-122"/>
              <a:ea typeface="华文宋体" panose="02010600040101010101" charset="-122"/>
              <a:cs typeface="华文宋体" panose="02010600040101010101" charset="-122"/>
            </a:endParaRPr>
          </a:p>
          <a:p>
            <a:pPr algn="l"/>
            <a:r>
              <a:rPr lang="en-US" altLang="zh-CN" sz="2400" b="1">
                <a:latin typeface="华文宋体" panose="02010600040101010101" charset="-122"/>
                <a:ea typeface="华文宋体" panose="02010600040101010101" charset="-122"/>
                <a:cs typeface="华文宋体" panose="02010600040101010101" charset="-122"/>
                <a:sym typeface="+mn-ea"/>
              </a:rPr>
              <a:t>4.file_directory</a:t>
            </a:r>
            <a:r>
              <a:rPr lang="zh-CN" altLang="en-US" sz="2400" b="1">
                <a:latin typeface="华文宋体" panose="02010600040101010101" charset="-122"/>
                <a:ea typeface="华文宋体" panose="02010600040101010101" charset="-122"/>
                <a:cs typeface="华文宋体" panose="02010600040101010101" charset="-122"/>
                <a:sym typeface="+mn-ea"/>
              </a:rPr>
              <a:t>这个其实就是指文件的绝对路径，我们通过这个参数在指定的文件目录下以用户的名字来创建一个</a:t>
            </a:r>
            <a:r>
              <a:rPr lang="en-US" altLang="zh-CN" sz="2400" b="1">
                <a:latin typeface="华文宋体" panose="02010600040101010101" charset="-122"/>
                <a:ea typeface="华文宋体" panose="02010600040101010101" charset="-122"/>
                <a:cs typeface="华文宋体" panose="02010600040101010101" charset="-122"/>
                <a:sym typeface="+mn-ea"/>
              </a:rPr>
              <a:t>json</a:t>
            </a:r>
            <a:r>
              <a:rPr lang="zh-CN" altLang="en-US" sz="2400" b="1">
                <a:latin typeface="华文宋体" panose="02010600040101010101" charset="-122"/>
                <a:ea typeface="华文宋体" panose="02010600040101010101" charset="-122"/>
                <a:cs typeface="华文宋体" panose="02010600040101010101" charset="-122"/>
                <a:sym typeface="+mn-ea"/>
              </a:rPr>
              <a:t>文件</a:t>
            </a:r>
            <a:endParaRPr lang="zh-CN" altLang="en-US" sz="2400" b="1">
              <a:latin typeface="华文宋体" panose="02010600040101010101" charset="-122"/>
              <a:ea typeface="华文宋体" panose="02010600040101010101" charset="-122"/>
              <a:cs typeface="华文宋体" panose="02010600040101010101" charset="-122"/>
            </a:endParaRPr>
          </a:p>
          <a:p>
            <a:pPr algn="l"/>
            <a:endParaRPr lang="zh-CN" altLang="en-US" sz="2400" b="1">
              <a:latin typeface="华文宋体" panose="02010600040101010101" charset="-122"/>
              <a:ea typeface="华文宋体" panose="02010600040101010101" charset="-122"/>
              <a:cs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400685" y="498475"/>
            <a:ext cx="10865485" cy="6111240"/>
          </a:xfrm>
          <a:prstGeom prst="rect">
            <a:avLst/>
          </a:prstGeom>
        </p:spPr>
      </p:pic>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25" name="文本框 24"/>
          <p:cNvSpPr txBox="1"/>
          <p:nvPr/>
        </p:nvSpPr>
        <p:spPr>
          <a:xfrm>
            <a:off x="1568807" y="498542"/>
            <a:ext cx="7698389" cy="1568450"/>
          </a:xfrm>
          <a:prstGeom prst="rect">
            <a:avLst/>
          </a:prstGeom>
          <a:noFill/>
        </p:spPr>
        <p:txBody>
          <a:bodyPr wrap="square" rtlCol="0">
            <a:spAutoFit/>
          </a:bodyPr>
          <a:lstStyle/>
          <a:p>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2.1</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两个重要函数和路径</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a:p>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7" name="图片 6" descr="屏幕截图 2023-12-17 200601"/>
          <p:cNvPicPr>
            <a:picLocks noChangeAspect="1"/>
          </p:cNvPicPr>
          <p:nvPr/>
        </p:nvPicPr>
        <p:blipFill>
          <a:blip r:embed="rId5"/>
          <a:stretch>
            <a:fillRect/>
          </a:stretch>
        </p:blipFill>
        <p:spPr>
          <a:xfrm>
            <a:off x="5892800" y="1278255"/>
            <a:ext cx="5210175" cy="1709420"/>
          </a:xfrm>
          <a:prstGeom prst="rect">
            <a:avLst/>
          </a:prstGeom>
        </p:spPr>
      </p:pic>
      <p:sp>
        <p:nvSpPr>
          <p:cNvPr id="8" name="文本框 7"/>
          <p:cNvSpPr txBox="1"/>
          <p:nvPr/>
        </p:nvSpPr>
        <p:spPr>
          <a:xfrm>
            <a:off x="6258560" y="3246670"/>
            <a:ext cx="4064000" cy="255333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b="1">
                <a:latin typeface="华文宋体" panose="02010600040101010101" charset="-122"/>
                <a:ea typeface="华文宋体" panose="02010600040101010101" charset="-122"/>
                <a:cs typeface="华文宋体" panose="02010600040101010101" charset="-122"/>
              </a:rPr>
              <a:t>再接下来就是我们的最后一段代码，来到我们的</a:t>
            </a:r>
            <a:r>
              <a:rPr lang="en-US" altLang="zh-CN" sz="2000" b="1">
                <a:latin typeface="华文宋体" panose="02010600040101010101" charset="-122"/>
                <a:ea typeface="华文宋体" panose="02010600040101010101" charset="-122"/>
                <a:cs typeface="华文宋体" panose="02010600040101010101" charset="-122"/>
              </a:rPr>
              <a:t>get_data</a:t>
            </a:r>
            <a:r>
              <a:rPr lang="zh-CN" altLang="en-US" sz="2000" b="1">
                <a:latin typeface="华文宋体" panose="02010600040101010101" charset="-122"/>
                <a:ea typeface="华文宋体" panose="02010600040101010101" charset="-122"/>
                <a:cs typeface="华文宋体" panose="02010600040101010101" charset="-122"/>
              </a:rPr>
              <a:t>函数，来看看我们要注意的点</a:t>
            </a:r>
            <a:endParaRPr lang="zh-CN" altLang="en-US" sz="2000" b="1">
              <a:latin typeface="华文宋体" panose="02010600040101010101" charset="-122"/>
              <a:ea typeface="华文宋体" panose="02010600040101010101" charset="-122"/>
              <a:cs typeface="华文宋体" panose="02010600040101010101" charset="-122"/>
            </a:endParaRPr>
          </a:p>
          <a:p>
            <a:pPr algn="l"/>
            <a:r>
              <a:rPr lang="en-US" altLang="zh-CN" sz="2000" b="1">
                <a:latin typeface="华文宋体" panose="02010600040101010101" charset="-122"/>
                <a:ea typeface="华文宋体" panose="02010600040101010101" charset="-122"/>
                <a:cs typeface="华文宋体" panose="02010600040101010101" charset="-122"/>
              </a:rPr>
              <a:t>1.</a:t>
            </a:r>
            <a:r>
              <a:rPr lang="zh-CN" altLang="en-US" sz="2000" b="1">
                <a:latin typeface="华文宋体" panose="02010600040101010101" charset="-122"/>
                <a:ea typeface="华文宋体" panose="02010600040101010101" charset="-122"/>
                <a:cs typeface="华文宋体" panose="02010600040101010101" charset="-122"/>
              </a:rPr>
              <a:t>跟刚才的</a:t>
            </a:r>
            <a:r>
              <a:rPr lang="en-US" altLang="zh-CN" sz="2000" b="1">
                <a:latin typeface="华文宋体" panose="02010600040101010101" charset="-122"/>
                <a:ea typeface="华文宋体" panose="02010600040101010101" charset="-122"/>
                <a:cs typeface="华文宋体" panose="02010600040101010101" charset="-122"/>
              </a:rPr>
              <a:t>save_data</a:t>
            </a:r>
            <a:r>
              <a:rPr lang="zh-CN" altLang="en-US" sz="2000" b="1">
                <a:latin typeface="华文宋体" panose="02010600040101010101" charset="-122"/>
                <a:ea typeface="华文宋体" panose="02010600040101010101" charset="-122"/>
                <a:cs typeface="华文宋体" panose="02010600040101010101" charset="-122"/>
              </a:rPr>
              <a:t>有点不同的参数</a:t>
            </a:r>
            <a:r>
              <a:rPr lang="en-US" altLang="zh-CN" sz="2000" b="1">
                <a:latin typeface="华文宋体" panose="02010600040101010101" charset="-122"/>
                <a:ea typeface="华文宋体" panose="02010600040101010101" charset="-122"/>
                <a:cs typeface="华文宋体" panose="02010600040101010101" charset="-122"/>
              </a:rPr>
              <a:t>user_name,</a:t>
            </a:r>
            <a:r>
              <a:rPr lang="zh-CN" altLang="en-US" sz="2000" b="1">
                <a:latin typeface="华文宋体" panose="02010600040101010101" charset="-122"/>
                <a:ea typeface="华文宋体" panose="02010600040101010101" charset="-122"/>
                <a:cs typeface="华文宋体" panose="02010600040101010101" charset="-122"/>
              </a:rPr>
              <a:t>这个就是通过用户的名字来找到用户的信息</a:t>
            </a:r>
            <a:endParaRPr lang="zh-CN" altLang="en-US" sz="2000" b="1">
              <a:latin typeface="华文宋体" panose="02010600040101010101" charset="-122"/>
              <a:ea typeface="华文宋体" panose="02010600040101010101" charset="-122"/>
              <a:cs typeface="华文宋体" panose="02010600040101010101" charset="-122"/>
            </a:endParaRPr>
          </a:p>
          <a:p>
            <a:pPr algn="l"/>
            <a:r>
              <a:rPr lang="en-US" altLang="zh-CN" sz="2000" b="1">
                <a:latin typeface="华文宋体" panose="02010600040101010101" charset="-122"/>
                <a:ea typeface="华文宋体" panose="02010600040101010101" charset="-122"/>
                <a:cs typeface="华文宋体" panose="02010600040101010101" charset="-122"/>
              </a:rPr>
              <a:t>2.os.path.exits()</a:t>
            </a:r>
            <a:r>
              <a:rPr lang="zh-CN" altLang="en-US" sz="2000" b="1">
                <a:latin typeface="华文宋体" panose="02010600040101010101" charset="-122"/>
                <a:ea typeface="华文宋体" panose="02010600040101010101" charset="-122"/>
                <a:cs typeface="华文宋体" panose="02010600040101010101" charset="-122"/>
              </a:rPr>
              <a:t>其实就是判断我们找的这个文件是否存在</a:t>
            </a:r>
            <a:endParaRPr lang="zh-CN" altLang="en-US" sz="2000" b="1">
              <a:latin typeface="华文宋体" panose="02010600040101010101" charset="-122"/>
              <a:ea typeface="华文宋体" panose="02010600040101010101" charset="-122"/>
              <a:cs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400685" y="498475"/>
            <a:ext cx="10865485" cy="6111240"/>
          </a:xfrm>
          <a:prstGeom prst="rect">
            <a:avLst/>
          </a:prstGeom>
        </p:spPr>
      </p:pic>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25" name="文本框 24"/>
          <p:cNvSpPr txBox="1"/>
          <p:nvPr/>
        </p:nvSpPr>
        <p:spPr>
          <a:xfrm>
            <a:off x="1568807" y="498542"/>
            <a:ext cx="7698389" cy="1568450"/>
          </a:xfrm>
          <a:prstGeom prst="rect">
            <a:avLst/>
          </a:prstGeom>
          <a:noFill/>
        </p:spPr>
        <p:txBody>
          <a:bodyPr wrap="square" rtlCol="0">
            <a:spAutoFit/>
          </a:bodyPr>
          <a:lstStyle/>
          <a:p>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2.1</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两个重要函数和路径</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a:p>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7" name="图片 6" descr="屏幕截图 2023-12-17 200601"/>
          <p:cNvPicPr>
            <a:picLocks noChangeAspect="1"/>
          </p:cNvPicPr>
          <p:nvPr/>
        </p:nvPicPr>
        <p:blipFill>
          <a:blip r:embed="rId5"/>
          <a:stretch>
            <a:fillRect/>
          </a:stretch>
        </p:blipFill>
        <p:spPr>
          <a:xfrm>
            <a:off x="5892800" y="1278255"/>
            <a:ext cx="5210175" cy="1709420"/>
          </a:xfrm>
          <a:prstGeom prst="rect">
            <a:avLst/>
          </a:prstGeom>
        </p:spPr>
      </p:pic>
      <p:sp>
        <p:nvSpPr>
          <p:cNvPr id="8" name="文本框 7"/>
          <p:cNvSpPr txBox="1"/>
          <p:nvPr/>
        </p:nvSpPr>
        <p:spPr>
          <a:xfrm>
            <a:off x="6258560" y="3246670"/>
            <a:ext cx="4064000" cy="224536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sym typeface="+mn-ea"/>
              </a:rPr>
              <a:t>再接下来就是我们的最后一段代码，来到我们的</a:t>
            </a:r>
            <a:r>
              <a:rPr lang="en-US" altLang="zh-CN" sz="2000">
                <a:latin typeface="Arial" panose="020B0604020202020204" pitchFamily="34" charset="0"/>
                <a:ea typeface="微软雅黑" panose="020B0503020204020204" charset="-122"/>
                <a:sym typeface="+mn-ea"/>
              </a:rPr>
              <a:t>get_data</a:t>
            </a:r>
            <a:r>
              <a:rPr lang="zh-CN" altLang="en-US" sz="2000">
                <a:latin typeface="Arial" panose="020B0604020202020204" pitchFamily="34" charset="0"/>
                <a:ea typeface="微软雅黑" panose="020B0503020204020204" charset="-122"/>
                <a:sym typeface="+mn-ea"/>
              </a:rPr>
              <a:t>函数，来看看我们要注意的点</a:t>
            </a:r>
            <a:endParaRPr lang="zh-CN" altLang="en-US" sz="2000">
              <a:latin typeface="Arial" panose="020B0604020202020204" pitchFamily="34" charset="0"/>
              <a:ea typeface="微软雅黑" panose="020B0503020204020204" charset="-122"/>
            </a:endParaRPr>
          </a:p>
          <a:p>
            <a:pPr algn="l"/>
            <a:r>
              <a:rPr lang="en-US" altLang="zh-CN" sz="2000">
                <a:latin typeface="Arial" panose="020B0604020202020204" pitchFamily="34" charset="0"/>
                <a:ea typeface="微软雅黑" panose="020B0503020204020204" charset="-122"/>
                <a:sym typeface="+mn-ea"/>
              </a:rPr>
              <a:t>3.</a:t>
            </a:r>
            <a:r>
              <a:rPr lang="zh-CN" altLang="en-US" sz="2000">
                <a:latin typeface="Arial" panose="020B0604020202020204" pitchFamily="34" charset="0"/>
                <a:ea typeface="微软雅黑" panose="020B0503020204020204" charset="-122"/>
                <a:sym typeface="+mn-ea"/>
              </a:rPr>
              <a:t>这里的</a:t>
            </a:r>
            <a:r>
              <a:rPr lang="en-US" altLang="zh-CN" sz="2000">
                <a:latin typeface="Arial" panose="020B0604020202020204" pitchFamily="34" charset="0"/>
                <a:ea typeface="微软雅黑" panose="020B0503020204020204" charset="-122"/>
                <a:sym typeface="+mn-ea"/>
              </a:rPr>
              <a:t>open</a:t>
            </a:r>
            <a:r>
              <a:rPr lang="zh-CN" altLang="en-US" sz="2000">
                <a:latin typeface="Arial" panose="020B0604020202020204" pitchFamily="34" charset="0"/>
                <a:ea typeface="微软雅黑" panose="020B0503020204020204" charset="-122"/>
                <a:sym typeface="+mn-ea"/>
              </a:rPr>
              <a:t>里边的</a:t>
            </a:r>
            <a:r>
              <a:rPr lang="en-US" altLang="zh-CN" sz="2000">
                <a:latin typeface="Arial" panose="020B0604020202020204" pitchFamily="34" charset="0"/>
                <a:ea typeface="微软雅黑" panose="020B0503020204020204" charset="-122"/>
                <a:sym typeface="+mn-ea"/>
              </a:rPr>
              <a:t>’r’</a:t>
            </a:r>
            <a:r>
              <a:rPr lang="zh-CN" altLang="en-US" sz="2000">
                <a:latin typeface="Arial" panose="020B0604020202020204" pitchFamily="34" charset="0"/>
                <a:ea typeface="微软雅黑" panose="020B0503020204020204" charset="-122"/>
                <a:sym typeface="+mn-ea"/>
              </a:rPr>
              <a:t>就是以读的模式打开</a:t>
            </a:r>
            <a:endParaRPr lang="zh-CN" altLang="en-US" sz="2000">
              <a:latin typeface="Arial" panose="020B0604020202020204" pitchFamily="34" charset="0"/>
              <a:ea typeface="微软雅黑" panose="020B0503020204020204" charset="-122"/>
            </a:endParaRPr>
          </a:p>
          <a:p>
            <a:pPr algn="l"/>
            <a:r>
              <a:rPr lang="en-US" altLang="zh-CN" sz="2000">
                <a:latin typeface="Arial" panose="020B0604020202020204" pitchFamily="34" charset="0"/>
                <a:ea typeface="微软雅黑" panose="020B0503020204020204" charset="-122"/>
                <a:sym typeface="+mn-ea"/>
              </a:rPr>
              <a:t>4.json.load()</a:t>
            </a:r>
            <a:r>
              <a:rPr lang="zh-CN" altLang="en-US" sz="2000">
                <a:latin typeface="Arial" panose="020B0604020202020204" pitchFamily="34" charset="0"/>
                <a:ea typeface="微软雅黑" panose="020B0503020204020204" charset="-122"/>
                <a:sym typeface="+mn-ea"/>
              </a:rPr>
              <a:t>就是获取打开的</a:t>
            </a:r>
            <a:r>
              <a:rPr lang="en-US" altLang="zh-CN" sz="2000">
                <a:latin typeface="Arial" panose="020B0604020202020204" pitchFamily="34" charset="0"/>
                <a:ea typeface="微软雅黑" panose="020B0503020204020204" charset="-122"/>
                <a:sym typeface="+mn-ea"/>
              </a:rPr>
              <a:t>json</a:t>
            </a:r>
            <a:r>
              <a:rPr lang="zh-CN" altLang="en-US" sz="2000">
                <a:latin typeface="Arial" panose="020B0604020202020204" pitchFamily="34" charset="0"/>
                <a:ea typeface="微软雅黑" panose="020B0503020204020204" charset="-122"/>
                <a:sym typeface="+mn-ea"/>
              </a:rPr>
              <a:t>文件的内容</a:t>
            </a:r>
            <a:endParaRPr lang="zh-CN" altLang="en-US" sz="2000" b="1">
              <a:latin typeface="华文宋体" panose="02010600040101010101" charset="-122"/>
              <a:ea typeface="华文宋体" panose="02010600040101010101" charset="-122"/>
              <a:cs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449580" y="304165"/>
            <a:ext cx="10851515" cy="6103620"/>
          </a:xfrm>
          <a:prstGeom prst="rect">
            <a:avLst/>
          </a:prstGeom>
        </p:spPr>
      </p:pic>
      <p:grpSp>
        <p:nvGrpSpPr>
          <p:cNvPr id="6" name="组合 5"/>
          <p:cNvGrpSpPr/>
          <p:nvPr/>
        </p:nvGrpSpPr>
        <p:grpSpPr>
          <a:xfrm rot="0">
            <a:off x="4980940" y="555625"/>
            <a:ext cx="5215255" cy="4189730"/>
            <a:chOff x="7577" y="3377"/>
            <a:chExt cx="4048" cy="4051"/>
          </a:xfrm>
        </p:grpSpPr>
        <p:sp>
          <p:nvSpPr>
            <p:cNvPr id="9" name="图形 5"/>
            <p:cNvSpPr/>
            <p:nvPr>
              <p:custDataLst>
                <p:tags r:id="rId4"/>
              </p:custDataLst>
            </p:nvPr>
          </p:nvSpPr>
          <p:spPr>
            <a:xfrm>
              <a:off x="7577" y="3377"/>
              <a:ext cx="3005" cy="3084"/>
            </a:xfrm>
            <a:custGeom>
              <a:avLst/>
              <a:gdLst>
                <a:gd name="connsiteX0" fmla="*/ 208610 w 1908156"/>
                <a:gd name="connsiteY0" fmla="*/ 1958064 h 1958063"/>
                <a:gd name="connsiteX1" fmla="*/ 179912 w 1908156"/>
                <a:gd name="connsiteY1" fmla="*/ 1941507 h 1958063"/>
                <a:gd name="connsiteX2" fmla="*/ 0 w 1908156"/>
                <a:gd name="connsiteY2" fmla="*/ 1285876 h 1958063"/>
                <a:gd name="connsiteX3" fmla="*/ 1285876 w 1908156"/>
                <a:gd name="connsiteY3" fmla="*/ 0 h 1958063"/>
                <a:gd name="connsiteX4" fmla="*/ 1890734 w 1908156"/>
                <a:gd name="connsiteY4" fmla="*/ 151215 h 1958063"/>
                <a:gd name="connsiteX5" fmla="*/ 1903980 w 1908156"/>
                <a:gd name="connsiteY5" fmla="*/ 196469 h 1958063"/>
                <a:gd name="connsiteX6" fmla="*/ 1858726 w 1908156"/>
                <a:gd name="connsiteY6" fmla="*/ 209714 h 1958063"/>
                <a:gd name="connsiteX7" fmla="*/ 1284772 w 1908156"/>
                <a:gd name="connsiteY7" fmla="*/ 66225 h 1958063"/>
                <a:gd name="connsiteX8" fmla="*/ 66225 w 1908156"/>
                <a:gd name="connsiteY8" fmla="*/ 1285876 h 1958063"/>
                <a:gd name="connsiteX9" fmla="*/ 236204 w 1908156"/>
                <a:gd name="connsiteY9" fmla="*/ 1908395 h 1958063"/>
                <a:gd name="connsiteX10" fmla="*/ 225166 w 1908156"/>
                <a:gd name="connsiteY10" fmla="*/ 1953649 h 1958063"/>
                <a:gd name="connsiteX11" fmla="*/ 208610 w 1908156"/>
                <a:gd name="connsiteY11" fmla="*/ 1958064 h 195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8156" h="1958063">
                  <a:moveTo>
                    <a:pt x="208610" y="1958064"/>
                  </a:moveTo>
                  <a:cubicBezTo>
                    <a:pt x="197572" y="1958064"/>
                    <a:pt x="186535" y="1952545"/>
                    <a:pt x="179912" y="1941507"/>
                  </a:cubicBezTo>
                  <a:cubicBezTo>
                    <a:pt x="62914" y="1743935"/>
                    <a:pt x="0" y="1517665"/>
                    <a:pt x="0" y="1285876"/>
                  </a:cubicBezTo>
                  <a:cubicBezTo>
                    <a:pt x="0" y="577265"/>
                    <a:pt x="577265" y="0"/>
                    <a:pt x="1285876" y="0"/>
                  </a:cubicBezTo>
                  <a:cubicBezTo>
                    <a:pt x="1496693" y="0"/>
                    <a:pt x="1706407" y="51877"/>
                    <a:pt x="1890734" y="151215"/>
                  </a:cubicBezTo>
                  <a:cubicBezTo>
                    <a:pt x="1907291" y="160045"/>
                    <a:pt x="1912810" y="179912"/>
                    <a:pt x="1903980" y="196469"/>
                  </a:cubicBezTo>
                  <a:cubicBezTo>
                    <a:pt x="1895150" y="213025"/>
                    <a:pt x="1875282" y="218544"/>
                    <a:pt x="1858726" y="209714"/>
                  </a:cubicBezTo>
                  <a:cubicBezTo>
                    <a:pt x="1683228" y="115894"/>
                    <a:pt x="1484552" y="66225"/>
                    <a:pt x="1284772" y="66225"/>
                  </a:cubicBezTo>
                  <a:cubicBezTo>
                    <a:pt x="613688" y="66225"/>
                    <a:pt x="66225" y="613688"/>
                    <a:pt x="66225" y="1285876"/>
                  </a:cubicBezTo>
                  <a:cubicBezTo>
                    <a:pt x="66225" y="1505524"/>
                    <a:pt x="124724" y="1720756"/>
                    <a:pt x="236204" y="1908395"/>
                  </a:cubicBezTo>
                  <a:cubicBezTo>
                    <a:pt x="245034" y="1923847"/>
                    <a:pt x="240619" y="1944819"/>
                    <a:pt x="225166" y="1953649"/>
                  </a:cubicBezTo>
                  <a:cubicBezTo>
                    <a:pt x="219647" y="1956960"/>
                    <a:pt x="214129" y="1958064"/>
                    <a:pt x="208610" y="1958064"/>
                  </a:cubicBezTo>
                  <a:close/>
                </a:path>
              </a:pathLst>
            </a:custGeom>
            <a:solidFill>
              <a:srgbClr val="FFCCCC"/>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图形 5"/>
            <p:cNvSpPr/>
            <p:nvPr>
              <p:custDataLst>
                <p:tags r:id="rId5"/>
              </p:custDataLst>
            </p:nvPr>
          </p:nvSpPr>
          <p:spPr>
            <a:xfrm>
              <a:off x="8833" y="4350"/>
              <a:ext cx="2793" cy="3078"/>
            </a:xfrm>
            <a:custGeom>
              <a:avLst/>
              <a:gdLst>
                <a:gd name="connsiteX0" fmla="*/ 487864 w 1773741"/>
                <a:gd name="connsiteY0" fmla="*/ 1954794 h 1954793"/>
                <a:gd name="connsiteX1" fmla="*/ 20975 w 1773741"/>
                <a:gd name="connsiteY1" fmla="*/ 1867597 h 1954793"/>
                <a:gd name="connsiteX2" fmla="*/ 2212 w 1773741"/>
                <a:gd name="connsiteY2" fmla="*/ 1824551 h 1954793"/>
                <a:gd name="connsiteX3" fmla="*/ 45258 w 1773741"/>
                <a:gd name="connsiteY3" fmla="*/ 1805787 h 1954793"/>
                <a:gd name="connsiteX4" fmla="*/ 487864 w 1773741"/>
                <a:gd name="connsiteY4" fmla="*/ 1888569 h 1954793"/>
                <a:gd name="connsiteX5" fmla="*/ 1707515 w 1773741"/>
                <a:gd name="connsiteY5" fmla="*/ 668918 h 1954793"/>
                <a:gd name="connsiteX6" fmla="*/ 1538640 w 1773741"/>
                <a:gd name="connsiteY6" fmla="*/ 49711 h 1954793"/>
                <a:gd name="connsiteX7" fmla="*/ 1550782 w 1773741"/>
                <a:gd name="connsiteY7" fmla="*/ 4457 h 1954793"/>
                <a:gd name="connsiteX8" fmla="*/ 1596036 w 1773741"/>
                <a:gd name="connsiteY8" fmla="*/ 16598 h 1954793"/>
                <a:gd name="connsiteX9" fmla="*/ 1773740 w 1773741"/>
                <a:gd name="connsiteY9" fmla="*/ 668918 h 1954793"/>
                <a:gd name="connsiteX10" fmla="*/ 487864 w 1773741"/>
                <a:gd name="connsiteY10" fmla="*/ 1954794 h 195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3741" h="1954793">
                  <a:moveTo>
                    <a:pt x="487864" y="1954794"/>
                  </a:moveTo>
                  <a:cubicBezTo>
                    <a:pt x="326716" y="1954794"/>
                    <a:pt x="169983" y="1924993"/>
                    <a:pt x="20975" y="1867597"/>
                  </a:cubicBezTo>
                  <a:cubicBezTo>
                    <a:pt x="4419" y="1860975"/>
                    <a:pt x="-4411" y="1842211"/>
                    <a:pt x="2212" y="1824551"/>
                  </a:cubicBezTo>
                  <a:cubicBezTo>
                    <a:pt x="8834" y="1807994"/>
                    <a:pt x="27598" y="1799165"/>
                    <a:pt x="45258" y="1805787"/>
                  </a:cubicBezTo>
                  <a:cubicBezTo>
                    <a:pt x="186539" y="1860975"/>
                    <a:pt x="335546" y="1888569"/>
                    <a:pt x="487864" y="1888569"/>
                  </a:cubicBezTo>
                  <a:cubicBezTo>
                    <a:pt x="1160052" y="1888569"/>
                    <a:pt x="1707515" y="1341106"/>
                    <a:pt x="1707515" y="668918"/>
                  </a:cubicBezTo>
                  <a:cubicBezTo>
                    <a:pt x="1707515" y="450374"/>
                    <a:pt x="1649016" y="236246"/>
                    <a:pt x="1538640" y="49711"/>
                  </a:cubicBezTo>
                  <a:cubicBezTo>
                    <a:pt x="1529810" y="34258"/>
                    <a:pt x="1534225" y="13287"/>
                    <a:pt x="1550782" y="4457"/>
                  </a:cubicBezTo>
                  <a:cubicBezTo>
                    <a:pt x="1566234" y="-4373"/>
                    <a:pt x="1587206" y="42"/>
                    <a:pt x="1596036" y="16598"/>
                  </a:cubicBezTo>
                  <a:cubicBezTo>
                    <a:pt x="1711930" y="213067"/>
                    <a:pt x="1773740" y="439337"/>
                    <a:pt x="1773740" y="668918"/>
                  </a:cubicBezTo>
                  <a:cubicBezTo>
                    <a:pt x="1774844" y="1377530"/>
                    <a:pt x="1197580" y="1954794"/>
                    <a:pt x="487864" y="1954794"/>
                  </a:cubicBezTo>
                  <a:close/>
                </a:path>
              </a:pathLst>
            </a:custGeom>
            <a:solidFill>
              <a:srgbClr val="FFCCCC"/>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图形 5"/>
            <p:cNvSpPr/>
            <p:nvPr>
              <p:custDataLst>
                <p:tags r:id="rId6"/>
              </p:custDataLst>
            </p:nvPr>
          </p:nvSpPr>
          <p:spPr>
            <a:xfrm>
              <a:off x="10996" y="4006"/>
              <a:ext cx="424" cy="301"/>
            </a:xfrm>
            <a:custGeom>
              <a:avLst/>
              <a:gdLst>
                <a:gd name="connsiteX0" fmla="*/ 0 w 269316"/>
                <a:gd name="connsiteY0" fmla="*/ 129139 h 190949"/>
                <a:gd name="connsiteX1" fmla="*/ 196469 w 269316"/>
                <a:gd name="connsiteY1" fmla="*/ 0 h 190949"/>
                <a:gd name="connsiteX2" fmla="*/ 269316 w 269316"/>
                <a:gd name="connsiteY2" fmla="*/ 137970 h 190949"/>
                <a:gd name="connsiteX3" fmla="*/ 26490 w 269316"/>
                <a:gd name="connsiteY3" fmla="*/ 190950 h 190949"/>
              </a:gdLst>
              <a:ahLst/>
              <a:cxnLst>
                <a:cxn ang="0">
                  <a:pos x="connsiteX0" y="connsiteY0"/>
                </a:cxn>
                <a:cxn ang="0">
                  <a:pos x="connsiteX1" y="connsiteY1"/>
                </a:cxn>
                <a:cxn ang="0">
                  <a:pos x="connsiteX2" y="connsiteY2"/>
                </a:cxn>
                <a:cxn ang="0">
                  <a:pos x="connsiteX3" y="connsiteY3"/>
                </a:cxn>
              </a:cxnLst>
              <a:rect l="l" t="t" r="r" b="b"/>
              <a:pathLst>
                <a:path w="269316" h="190949">
                  <a:moveTo>
                    <a:pt x="0" y="129139"/>
                  </a:moveTo>
                  <a:lnTo>
                    <a:pt x="196469" y="0"/>
                  </a:lnTo>
                  <a:lnTo>
                    <a:pt x="269316" y="137970"/>
                  </a:lnTo>
                  <a:lnTo>
                    <a:pt x="26490" y="190950"/>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图形 5"/>
            <p:cNvSpPr/>
            <p:nvPr>
              <p:custDataLst>
                <p:tags r:id="rId7"/>
              </p:custDataLst>
            </p:nvPr>
          </p:nvSpPr>
          <p:spPr>
            <a:xfrm>
              <a:off x="10789" y="3648"/>
              <a:ext cx="546" cy="515"/>
            </a:xfrm>
            <a:custGeom>
              <a:avLst/>
              <a:gdLst>
                <a:gd name="connsiteX0" fmla="*/ 0 w 346579"/>
                <a:gd name="connsiteY0" fmla="*/ 270420 h 326711"/>
                <a:gd name="connsiteX1" fmla="*/ 147903 w 346579"/>
                <a:gd name="connsiteY1" fmla="*/ 0 h 326711"/>
                <a:gd name="connsiteX2" fmla="*/ 346580 w 346579"/>
                <a:gd name="connsiteY2" fmla="*/ 133555 h 326711"/>
                <a:gd name="connsiteX3" fmla="*/ 69537 w 346579"/>
                <a:gd name="connsiteY3" fmla="*/ 326712 h 326711"/>
              </a:gdLst>
              <a:ahLst/>
              <a:cxnLst>
                <a:cxn ang="0">
                  <a:pos x="connsiteX0" y="connsiteY0"/>
                </a:cxn>
                <a:cxn ang="0">
                  <a:pos x="connsiteX1" y="connsiteY1"/>
                </a:cxn>
                <a:cxn ang="0">
                  <a:pos x="connsiteX2" y="connsiteY2"/>
                </a:cxn>
                <a:cxn ang="0">
                  <a:pos x="connsiteX3" y="connsiteY3"/>
                </a:cxn>
              </a:cxnLst>
              <a:rect l="l" t="t" r="r" b="b"/>
              <a:pathLst>
                <a:path w="346579" h="326711">
                  <a:moveTo>
                    <a:pt x="0" y="270420"/>
                  </a:moveTo>
                  <a:lnTo>
                    <a:pt x="147903" y="0"/>
                  </a:lnTo>
                  <a:lnTo>
                    <a:pt x="346580" y="133555"/>
                  </a:lnTo>
                  <a:lnTo>
                    <a:pt x="69537" y="326712"/>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图形 5"/>
            <p:cNvSpPr/>
            <p:nvPr>
              <p:custDataLst>
                <p:tags r:id="rId8"/>
              </p:custDataLst>
            </p:nvPr>
          </p:nvSpPr>
          <p:spPr>
            <a:xfrm>
              <a:off x="10631" y="3571"/>
              <a:ext cx="318" cy="396"/>
            </a:xfrm>
            <a:custGeom>
              <a:avLst/>
              <a:gdLst>
                <a:gd name="connsiteX0" fmla="*/ 0 w 201987"/>
                <a:gd name="connsiteY0" fmla="*/ 229581 h 251656"/>
                <a:gd name="connsiteX1" fmla="*/ 43046 w 201987"/>
                <a:gd name="connsiteY1" fmla="*/ 0 h 251656"/>
                <a:gd name="connsiteX2" fmla="*/ 201987 w 201987"/>
                <a:gd name="connsiteY2" fmla="*/ 62914 h 251656"/>
                <a:gd name="connsiteX3" fmla="*/ 58499 w 201987"/>
                <a:gd name="connsiteY3" fmla="*/ 251656 h 251656"/>
              </a:gdLst>
              <a:ahLst/>
              <a:cxnLst>
                <a:cxn ang="0">
                  <a:pos x="connsiteX0" y="connsiteY0"/>
                </a:cxn>
                <a:cxn ang="0">
                  <a:pos x="connsiteX1" y="connsiteY1"/>
                </a:cxn>
                <a:cxn ang="0">
                  <a:pos x="connsiteX2" y="connsiteY2"/>
                </a:cxn>
                <a:cxn ang="0">
                  <a:pos x="connsiteX3" y="connsiteY3"/>
                </a:cxn>
              </a:cxnLst>
              <a:rect l="l" t="t" r="r" b="b"/>
              <a:pathLst>
                <a:path w="201987" h="251656">
                  <a:moveTo>
                    <a:pt x="0" y="229581"/>
                  </a:moveTo>
                  <a:lnTo>
                    <a:pt x="43046" y="0"/>
                  </a:lnTo>
                  <a:lnTo>
                    <a:pt x="201987" y="62914"/>
                  </a:lnTo>
                  <a:lnTo>
                    <a:pt x="58499" y="251656"/>
                  </a:lnTo>
                  <a:close/>
                </a:path>
              </a:pathLst>
            </a:custGeom>
            <a:solidFill>
              <a:srgbClr val="FFF396"/>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图形 5"/>
            <p:cNvSpPr/>
            <p:nvPr>
              <p:custDataLst>
                <p:tags r:id="rId9"/>
              </p:custDataLst>
            </p:nvPr>
          </p:nvSpPr>
          <p:spPr>
            <a:xfrm>
              <a:off x="7943" y="6585"/>
              <a:ext cx="602" cy="515"/>
            </a:xfrm>
            <a:custGeom>
              <a:avLst/>
              <a:gdLst>
                <a:gd name="connsiteX0" fmla="*/ 382098 w 382097"/>
                <a:gd name="connsiteY0" fmla="*/ 326750 h 326749"/>
                <a:gd name="connsiteX1" fmla="*/ 3509 w 382097"/>
                <a:gd name="connsiteY1" fmla="*/ 135800 h 326749"/>
                <a:gd name="connsiteX2" fmla="*/ 130441 w 382097"/>
                <a:gd name="connsiteY2" fmla="*/ 68470 h 326749"/>
                <a:gd name="connsiteX3" fmla="*/ 172384 w 382097"/>
                <a:gd name="connsiteY3" fmla="*/ 5556 h 326749"/>
                <a:gd name="connsiteX4" fmla="*/ 283863 w 382097"/>
                <a:gd name="connsiteY4" fmla="*/ 80612 h 326749"/>
                <a:gd name="connsiteX5" fmla="*/ 382098 w 382097"/>
                <a:gd name="connsiteY5" fmla="*/ 326750 h 32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097" h="326749">
                  <a:moveTo>
                    <a:pt x="382098" y="326750"/>
                  </a:moveTo>
                  <a:cubicBezTo>
                    <a:pt x="382098" y="326750"/>
                    <a:pt x="52074" y="305778"/>
                    <a:pt x="3509" y="135800"/>
                  </a:cubicBezTo>
                  <a:cubicBezTo>
                    <a:pt x="-20773" y="50810"/>
                    <a:pt x="87395" y="2245"/>
                    <a:pt x="130441" y="68470"/>
                  </a:cubicBezTo>
                  <a:cubicBezTo>
                    <a:pt x="130441" y="68470"/>
                    <a:pt x="133752" y="23217"/>
                    <a:pt x="172384" y="5556"/>
                  </a:cubicBezTo>
                  <a:cubicBezTo>
                    <a:pt x="212119" y="-12104"/>
                    <a:pt x="291590" y="12179"/>
                    <a:pt x="283863" y="80612"/>
                  </a:cubicBezTo>
                  <a:cubicBezTo>
                    <a:pt x="265099" y="242864"/>
                    <a:pt x="382098" y="326750"/>
                    <a:pt x="382098" y="326750"/>
                  </a:cubicBezTo>
                  <a:close/>
                </a:path>
              </a:pathLst>
            </a:custGeom>
            <a:solidFill>
              <a:srgbClr val="B3E8E4"/>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图形 5"/>
            <p:cNvSpPr/>
            <p:nvPr>
              <p:custDataLst>
                <p:tags r:id="rId10"/>
              </p:custDataLst>
            </p:nvPr>
          </p:nvSpPr>
          <p:spPr>
            <a:xfrm>
              <a:off x="8583" y="6973"/>
              <a:ext cx="139" cy="155"/>
            </a:xfrm>
            <a:custGeom>
              <a:avLst/>
              <a:gdLst>
                <a:gd name="connsiteX0" fmla="*/ 88328 w 88328"/>
                <a:gd name="connsiteY0" fmla="*/ 98514 h 98514"/>
                <a:gd name="connsiteX1" fmla="*/ 28 w 88328"/>
                <a:gd name="connsiteY1" fmla="*/ 24562 h 98514"/>
                <a:gd name="connsiteX2" fmla="*/ 37556 w 88328"/>
                <a:gd name="connsiteY2" fmla="*/ 14629 h 98514"/>
                <a:gd name="connsiteX3" fmla="*/ 53008 w 88328"/>
                <a:gd name="connsiteY3" fmla="*/ 280 h 98514"/>
                <a:gd name="connsiteX4" fmla="*/ 77291 w 88328"/>
                <a:gd name="connsiteY4" fmla="*/ 26770 h 98514"/>
                <a:gd name="connsiteX5" fmla="*/ 88328 w 88328"/>
                <a:gd name="connsiteY5" fmla="*/ 98514 h 9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28" h="98514">
                  <a:moveTo>
                    <a:pt x="88328" y="98514"/>
                  </a:moveTo>
                  <a:cubicBezTo>
                    <a:pt x="88328" y="98514"/>
                    <a:pt x="2235" y="72024"/>
                    <a:pt x="28" y="24562"/>
                  </a:cubicBezTo>
                  <a:cubicBezTo>
                    <a:pt x="-1076" y="280"/>
                    <a:pt x="30933" y="-5239"/>
                    <a:pt x="37556" y="14629"/>
                  </a:cubicBezTo>
                  <a:cubicBezTo>
                    <a:pt x="37556" y="14629"/>
                    <a:pt x="40867" y="2487"/>
                    <a:pt x="53008" y="280"/>
                  </a:cubicBezTo>
                  <a:cubicBezTo>
                    <a:pt x="64046" y="-1928"/>
                    <a:pt x="83913" y="9110"/>
                    <a:pt x="77291" y="26770"/>
                  </a:cubicBezTo>
                  <a:cubicBezTo>
                    <a:pt x="62942" y="69817"/>
                    <a:pt x="88328" y="98514"/>
                    <a:pt x="88328" y="98514"/>
                  </a:cubicBezTo>
                  <a:close/>
                </a:path>
              </a:pathLst>
            </a:custGeom>
            <a:solidFill>
              <a:srgbClr val="B3E8E4"/>
            </a:solidFill>
            <a:ln w="2759" cap="flat">
              <a:solidFill>
                <a:srgbClr val="231815"/>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8" name="文本框 17"/>
          <p:cNvSpPr txBox="1"/>
          <p:nvPr/>
        </p:nvSpPr>
        <p:spPr>
          <a:xfrm>
            <a:off x="5580380" y="1517650"/>
            <a:ext cx="3911600" cy="2212340"/>
          </a:xfrm>
          <a:prstGeom prst="rect">
            <a:avLst/>
          </a:prstGeom>
        </p:spPr>
        <p:txBody>
          <a:bodyPr>
            <a:noAutofit/>
            <a:extLst>
              <a:ext uri="{4A0BC546-FE56-4ADE-93B0-CB8AF2F6F144}">
                <wpsdc:textFrameExt xmlns:wpsdc="http://www.wps.cn/officeDocument/2022/drawingmlCustomData" type="text"/>
              </a:ext>
            </a:extLst>
          </a:bodyPr>
          <a:p>
            <a:pPr algn="l"/>
            <a:r>
              <a:rPr lang="zh-CN" altLang="en-US" sz="3200" b="1">
                <a:latin typeface="华文宋体" panose="02010600040101010101" charset="-122"/>
                <a:ea typeface="华文宋体" panose="02010600040101010101" charset="-122"/>
              </a:rPr>
              <a:t>学会理解了这两个重要函数后我们就开始整个项目的制作吧！！！</a:t>
            </a:r>
            <a:endParaRPr lang="zh-CN" altLang="en-US" sz="3200" b="1">
              <a:latin typeface="华文宋体" panose="02010600040101010101" charset="-122"/>
              <a:ea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273" y="379044"/>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38" name="图片 137"/>
          <p:cNvPicPr>
            <a:picLocks noChangeAspect="1"/>
          </p:cNvPicPr>
          <p:nvPr/>
        </p:nvPicPr>
        <p:blipFill rotWithShape="1">
          <a:blip r:embed="rId5" cstate="screen"/>
          <a:srcRect/>
          <a:stretch>
            <a:fillRect/>
          </a:stretch>
        </p:blipFill>
        <p:spPr>
          <a:xfrm>
            <a:off x="9964511" y="957503"/>
            <a:ext cx="1581397" cy="567580"/>
          </a:xfrm>
          <a:prstGeom prst="rect">
            <a:avLst/>
          </a:prstGeom>
        </p:spPr>
      </p:pic>
      <p:pic>
        <p:nvPicPr>
          <p:cNvPr id="139" name="图片 138"/>
          <p:cNvPicPr>
            <a:picLocks noChangeAspect="1"/>
          </p:cNvPicPr>
          <p:nvPr/>
        </p:nvPicPr>
        <p:blipFill>
          <a:blip r:embed="rId6"/>
          <a:stretch>
            <a:fillRect/>
          </a:stretch>
        </p:blipFill>
        <p:spPr>
          <a:xfrm>
            <a:off x="9229227" y="4909151"/>
            <a:ext cx="2316681" cy="1268078"/>
          </a:xfrm>
          <a:prstGeom prst="rect">
            <a:avLst/>
          </a:prstGeom>
        </p:spPr>
      </p:pic>
      <p:sp>
        <p:nvSpPr>
          <p:cNvPr id="114" name="文本框 113"/>
          <p:cNvSpPr txBox="1"/>
          <p:nvPr/>
        </p:nvSpPr>
        <p:spPr>
          <a:xfrm>
            <a:off x="4421679" y="991656"/>
            <a:ext cx="3596293" cy="935128"/>
          </a:xfrm>
          <a:prstGeom prst="rect">
            <a:avLst/>
          </a:prstGeom>
          <a:noFill/>
        </p:spPr>
        <p:txBody>
          <a:bodyPr wrap="square" rtlCol="0">
            <a:spAutoFit/>
          </a:bodyPr>
          <a:lstStyle/>
          <a:p>
            <a:pPr algn="ctr">
              <a:lnSpc>
                <a:spcPct val="80000"/>
              </a:lnSpc>
            </a:pPr>
            <a:r>
              <a:rPr lang="zh-CN" altLang="en-US" sz="4400" dirty="0">
                <a:solidFill>
                  <a:schemeClr val="tx1">
                    <a:lumMod val="75000"/>
                    <a:lumOff val="25000"/>
                  </a:schemeClr>
                </a:solidFill>
                <a:latin typeface="汉仪夏日体W" panose="00020600040101010101" pitchFamily="18" charset="-122"/>
                <a:ea typeface="汉仪夏日体W" panose="00020600040101010101" pitchFamily="18" charset="-122"/>
              </a:rPr>
              <a:t>课程大纲</a:t>
            </a:r>
            <a:endParaRPr lang="en-US" altLang="zh-CN" sz="4400" dirty="0">
              <a:solidFill>
                <a:schemeClr val="tx1">
                  <a:lumMod val="75000"/>
                  <a:lumOff val="25000"/>
                </a:schemeClr>
              </a:solidFill>
              <a:latin typeface="汉仪夏日体W" panose="00020600040101010101" pitchFamily="18" charset="-122"/>
              <a:ea typeface="汉仪夏日体W" panose="00020600040101010101" pitchFamily="18" charset="-122"/>
            </a:endParaRPr>
          </a:p>
          <a:p>
            <a:pPr algn="ctr">
              <a:lnSpc>
                <a:spcPct val="80000"/>
              </a:lnSpc>
            </a:pPr>
            <a:r>
              <a:rPr lang="en-US" altLang="zh-CN" sz="2400" dirty="0">
                <a:solidFill>
                  <a:schemeClr val="tx1">
                    <a:lumMod val="75000"/>
                    <a:lumOff val="25000"/>
                  </a:schemeClr>
                </a:solidFill>
                <a:latin typeface="汉仪夏日体W" panose="00020600040101010101" pitchFamily="18" charset="-122"/>
                <a:ea typeface="汉仪夏日体W" panose="00020600040101010101" pitchFamily="18" charset="-122"/>
              </a:rPr>
              <a:t>Teaching </a:t>
            </a:r>
            <a:r>
              <a:rPr lang="en-US" altLang="zh-CN" sz="2400" dirty="0" err="1">
                <a:solidFill>
                  <a:schemeClr val="tx1">
                    <a:lumMod val="75000"/>
                    <a:lumOff val="25000"/>
                  </a:schemeClr>
                </a:solidFill>
                <a:latin typeface="汉仪夏日体W" panose="00020600040101010101" pitchFamily="18" charset="-122"/>
                <a:ea typeface="汉仪夏日体W" panose="00020600040101010101" pitchFamily="18" charset="-122"/>
              </a:rPr>
              <a:t>Programme</a:t>
            </a:r>
            <a:endParaRPr lang="zh-CN" altLang="en-US" sz="24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p:cNvPicPr>
            <a:picLocks noChangeAspect="1"/>
          </p:cNvPicPr>
          <p:nvPr/>
        </p:nvPicPr>
        <p:blipFill rotWithShape="1">
          <a:blip r:embed="rId7" cstate="screen"/>
          <a:srcRect t="-10904" r="-11007"/>
          <a:stretch>
            <a:fillRect/>
          </a:stretch>
        </p:blipFill>
        <p:spPr>
          <a:xfrm>
            <a:off x="1812427" y="990855"/>
            <a:ext cx="1125990" cy="534227"/>
          </a:xfrm>
          <a:prstGeom prst="rect">
            <a:avLst/>
          </a:prstGeom>
        </p:spPr>
      </p:pic>
      <p:pic>
        <p:nvPicPr>
          <p:cNvPr id="4" name="图片 3"/>
          <p:cNvPicPr>
            <a:picLocks noChangeAspect="1"/>
          </p:cNvPicPr>
          <p:nvPr/>
        </p:nvPicPr>
        <p:blipFill>
          <a:blip r:embed="rId8"/>
          <a:stretch>
            <a:fillRect/>
          </a:stretch>
        </p:blipFill>
        <p:spPr>
          <a:xfrm>
            <a:off x="1717281" y="5056728"/>
            <a:ext cx="1237657" cy="1042238"/>
          </a:xfrm>
          <a:prstGeom prst="rect">
            <a:avLst/>
          </a:prstGeom>
        </p:spPr>
      </p:pic>
      <p:sp>
        <p:nvSpPr>
          <p:cNvPr id="128" name="文本框 127"/>
          <p:cNvSpPr txBox="1"/>
          <p:nvPr/>
        </p:nvSpPr>
        <p:spPr>
          <a:xfrm>
            <a:off x="3649956" y="2415878"/>
            <a:ext cx="2674644" cy="521970"/>
          </a:xfrm>
          <a:prstGeom prst="rect">
            <a:avLst/>
          </a:prstGeom>
          <a:noFill/>
        </p:spPr>
        <p:txBody>
          <a:bodyPr wrap="square" rtlCol="0">
            <a:spAutoFit/>
          </a:bodyPr>
          <a:lstStyle/>
          <a:p>
            <a:r>
              <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rPr>
              <a:t>基础知识</a:t>
            </a:r>
            <a:endPar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5" name="文本框 34"/>
          <p:cNvSpPr txBox="1"/>
          <p:nvPr/>
        </p:nvSpPr>
        <p:spPr>
          <a:xfrm>
            <a:off x="8056626" y="4320429"/>
            <a:ext cx="2224286" cy="521970"/>
          </a:xfrm>
          <a:prstGeom prst="rect">
            <a:avLst/>
          </a:prstGeom>
          <a:noFill/>
        </p:spPr>
        <p:txBody>
          <a:bodyPr wrap="square" rtlCol="0">
            <a:spAutoFit/>
          </a:bodyPr>
          <a:lstStyle/>
          <a:p>
            <a:r>
              <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rPr>
              <a:t>项目制作</a:t>
            </a:r>
            <a:endPar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9" name="文本框 38"/>
          <p:cNvSpPr txBox="1"/>
          <p:nvPr/>
        </p:nvSpPr>
        <p:spPr>
          <a:xfrm>
            <a:off x="5714668" y="3427433"/>
            <a:ext cx="2772741" cy="521970"/>
          </a:xfrm>
          <a:prstGeom prst="rect">
            <a:avLst/>
          </a:prstGeom>
          <a:noFill/>
        </p:spPr>
        <p:txBody>
          <a:bodyPr wrap="square" rtlCol="0">
            <a:spAutoFit/>
          </a:bodyPr>
          <a:lstStyle/>
          <a:p>
            <a:r>
              <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rPr>
              <a:t>函数</a:t>
            </a:r>
            <a:r>
              <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rPr>
              <a:t>准备</a:t>
            </a:r>
            <a:endParaRPr lang="zh-CN" altLang="en-US" sz="28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48" name="图片 147"/>
          <p:cNvPicPr>
            <a:picLocks noChangeAspect="1"/>
          </p:cNvPicPr>
          <p:nvPr/>
        </p:nvPicPr>
        <p:blipFill>
          <a:blip r:embed="rId9"/>
          <a:stretch>
            <a:fillRect/>
          </a:stretch>
        </p:blipFill>
        <p:spPr>
          <a:xfrm>
            <a:off x="3011343" y="2261811"/>
            <a:ext cx="649276" cy="683904"/>
          </a:xfrm>
          <a:prstGeom prst="rect">
            <a:avLst/>
          </a:prstGeom>
        </p:spPr>
      </p:pic>
      <p:pic>
        <p:nvPicPr>
          <p:cNvPr id="38" name="图片 37"/>
          <p:cNvPicPr>
            <a:picLocks noChangeAspect="1"/>
          </p:cNvPicPr>
          <p:nvPr/>
        </p:nvPicPr>
        <p:blipFill>
          <a:blip r:embed="rId9"/>
          <a:stretch>
            <a:fillRect/>
          </a:stretch>
        </p:blipFill>
        <p:spPr>
          <a:xfrm>
            <a:off x="5090587" y="3333984"/>
            <a:ext cx="623471" cy="656722"/>
          </a:xfrm>
          <a:prstGeom prst="rect">
            <a:avLst/>
          </a:prstGeom>
        </p:spPr>
      </p:pic>
      <p:pic>
        <p:nvPicPr>
          <p:cNvPr id="2" name="图片 1"/>
          <p:cNvPicPr>
            <a:picLocks noChangeAspect="1"/>
          </p:cNvPicPr>
          <p:nvPr/>
        </p:nvPicPr>
        <p:blipFill>
          <a:blip r:embed="rId9"/>
          <a:stretch>
            <a:fillRect/>
          </a:stretch>
        </p:blipFill>
        <p:spPr>
          <a:xfrm>
            <a:off x="7372697" y="4253678"/>
            <a:ext cx="623471" cy="6567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75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fade">
                                      <p:cBhvr>
                                        <p:cTn id="11" dur="750"/>
                                        <p:tgtEl>
                                          <p:spTgt spid="139"/>
                                        </p:tgtEl>
                                      </p:cBhvr>
                                    </p:animEffect>
                                  </p:childTnLst>
                                </p:cTn>
                              </p:par>
                              <p:par>
                                <p:cTn id="12" presetID="5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750" fill="hold"/>
                                        <p:tgtEl>
                                          <p:spTgt spid="4"/>
                                        </p:tgtEl>
                                        <p:attrNameLst>
                                          <p:attrName>ppt_w</p:attrName>
                                        </p:attrNameLst>
                                      </p:cBhvr>
                                      <p:tavLst>
                                        <p:tav tm="0">
                                          <p:val>
                                            <p:fltVal val="0"/>
                                          </p:val>
                                        </p:tav>
                                        <p:tav tm="100000">
                                          <p:val>
                                            <p:strVal val="#ppt_w"/>
                                          </p:val>
                                        </p:tav>
                                      </p:tavLst>
                                    </p:anim>
                                    <p:anim calcmode="lin" valueType="num">
                                      <p:cBhvr>
                                        <p:cTn id="15" dur="750" fill="hold"/>
                                        <p:tgtEl>
                                          <p:spTgt spid="4"/>
                                        </p:tgtEl>
                                        <p:attrNameLst>
                                          <p:attrName>ppt_h</p:attrName>
                                        </p:attrNameLst>
                                      </p:cBhvr>
                                      <p:tavLst>
                                        <p:tav tm="0">
                                          <p:val>
                                            <p:fltVal val="0"/>
                                          </p:val>
                                        </p:tav>
                                        <p:tav tm="100000">
                                          <p:val>
                                            <p:strVal val="#ppt_h"/>
                                          </p:val>
                                        </p:tav>
                                      </p:tavLst>
                                    </p:anim>
                                    <p:animEffect transition="in" filter="fade">
                                      <p:cBhvr>
                                        <p:cTn id="16" dur="750"/>
                                        <p:tgtEl>
                                          <p:spTgt spid="4"/>
                                        </p:tgtEl>
                                      </p:cBhvr>
                                    </p:animEffect>
                                  </p:childTnLst>
                                </p:cTn>
                              </p:par>
                              <p:par>
                                <p:cTn id="17" presetID="2" presetClass="entr" presetSubtype="8" fill="hold" nodeType="withEffect">
                                  <p:stCondLst>
                                    <p:cond delay="250"/>
                                  </p:stCondLst>
                                  <p:childTnLst>
                                    <p:set>
                                      <p:cBhvr>
                                        <p:cTn id="18" dur="1" fill="hold">
                                          <p:stCondLst>
                                            <p:cond delay="0"/>
                                          </p:stCondLst>
                                        </p:cTn>
                                        <p:tgtEl>
                                          <p:spTgt spid="150"/>
                                        </p:tgtEl>
                                        <p:attrNameLst>
                                          <p:attrName>style.visibility</p:attrName>
                                        </p:attrNameLst>
                                      </p:cBhvr>
                                      <p:to>
                                        <p:strVal val="visible"/>
                                      </p:to>
                                    </p:set>
                                    <p:anim calcmode="lin" valueType="num">
                                      <p:cBhvr additive="base">
                                        <p:cTn id="19" dur="500" fill="hold"/>
                                        <p:tgtEl>
                                          <p:spTgt spid="150"/>
                                        </p:tgtEl>
                                        <p:attrNameLst>
                                          <p:attrName>ppt_x</p:attrName>
                                        </p:attrNameLst>
                                      </p:cBhvr>
                                      <p:tavLst>
                                        <p:tav tm="0">
                                          <p:val>
                                            <p:strVal val="0-#ppt_w/2"/>
                                          </p:val>
                                        </p:tav>
                                        <p:tav tm="100000">
                                          <p:val>
                                            <p:strVal val="#ppt_x"/>
                                          </p:val>
                                        </p:tav>
                                      </p:tavLst>
                                    </p:anim>
                                    <p:anim calcmode="lin" valueType="num">
                                      <p:cBhvr additive="base">
                                        <p:cTn id="20" dur="500" fill="hold"/>
                                        <p:tgtEl>
                                          <p:spTgt spid="15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138"/>
                                        </p:tgtEl>
                                        <p:attrNameLst>
                                          <p:attrName>style.visibility</p:attrName>
                                        </p:attrNameLst>
                                      </p:cBhvr>
                                      <p:to>
                                        <p:strVal val="visible"/>
                                      </p:to>
                                    </p:set>
                                    <p:anim calcmode="lin" valueType="num">
                                      <p:cBhvr additive="base">
                                        <p:cTn id="23" dur="500" fill="hold"/>
                                        <p:tgtEl>
                                          <p:spTgt spid="138"/>
                                        </p:tgtEl>
                                        <p:attrNameLst>
                                          <p:attrName>ppt_x</p:attrName>
                                        </p:attrNameLst>
                                      </p:cBhvr>
                                      <p:tavLst>
                                        <p:tav tm="0">
                                          <p:val>
                                            <p:strVal val="1+#ppt_w/2"/>
                                          </p:val>
                                        </p:tav>
                                        <p:tav tm="100000">
                                          <p:val>
                                            <p:strVal val="#ppt_x"/>
                                          </p:val>
                                        </p:tav>
                                      </p:tavLst>
                                    </p:anim>
                                    <p:anim calcmode="lin" valueType="num">
                                      <p:cBhvr additive="base">
                                        <p:cTn id="24" dur="500" fill="hold"/>
                                        <p:tgtEl>
                                          <p:spTgt spid="13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14"/>
                                        </p:tgtEl>
                                        <p:attrNameLst>
                                          <p:attrName>style.visibility</p:attrName>
                                        </p:attrNameLst>
                                      </p:cBhvr>
                                      <p:to>
                                        <p:strVal val="visible"/>
                                      </p:to>
                                    </p:set>
                                    <p:anim calcmode="lin" valueType="num">
                                      <p:cBhvr>
                                        <p:cTn id="28"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14"/>
                                        </p:tgtEl>
                                        <p:attrNameLst>
                                          <p:attrName>ppt_y</p:attrName>
                                        </p:attrNameLst>
                                      </p:cBhvr>
                                      <p:tavLst>
                                        <p:tav tm="0">
                                          <p:val>
                                            <p:strVal val="#ppt_y"/>
                                          </p:val>
                                        </p:tav>
                                        <p:tav tm="100000">
                                          <p:val>
                                            <p:strVal val="#ppt_y"/>
                                          </p:val>
                                        </p:tav>
                                      </p:tavLst>
                                    </p:anim>
                                    <p:anim calcmode="lin" valueType="num">
                                      <p:cBhvr>
                                        <p:cTn id="30"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14"/>
                                        </p:tgtEl>
                                      </p:cBhvr>
                                    </p:animEffect>
                                  </p:childTnLst>
                                </p:cTn>
                              </p:par>
                            </p:childTnLst>
                          </p:cTn>
                        </p:par>
                        <p:par>
                          <p:cTn id="33" fill="hold">
                            <p:stCondLst>
                              <p:cond delay="2299"/>
                            </p:stCondLst>
                            <p:childTnLst>
                              <p:par>
                                <p:cTn id="34" presetID="2" presetClass="entr" presetSubtype="8" fill="hold" nodeType="afterEffect">
                                  <p:stCondLst>
                                    <p:cond delay="0"/>
                                  </p:stCondLst>
                                  <p:childTnLst>
                                    <p:set>
                                      <p:cBhvr>
                                        <p:cTn id="35" dur="1" fill="hold">
                                          <p:stCondLst>
                                            <p:cond delay="0"/>
                                          </p:stCondLst>
                                        </p:cTn>
                                        <p:tgtEl>
                                          <p:spTgt spid="148"/>
                                        </p:tgtEl>
                                        <p:attrNameLst>
                                          <p:attrName>style.visibility</p:attrName>
                                        </p:attrNameLst>
                                      </p:cBhvr>
                                      <p:to>
                                        <p:strVal val="visible"/>
                                      </p:to>
                                    </p:set>
                                    <p:anim calcmode="lin" valueType="num">
                                      <p:cBhvr additive="base">
                                        <p:cTn id="36" dur="500" fill="hold"/>
                                        <p:tgtEl>
                                          <p:spTgt spid="148"/>
                                        </p:tgtEl>
                                        <p:attrNameLst>
                                          <p:attrName>ppt_x</p:attrName>
                                        </p:attrNameLst>
                                      </p:cBhvr>
                                      <p:tavLst>
                                        <p:tav tm="0">
                                          <p:val>
                                            <p:strVal val="0-#ppt_w/2"/>
                                          </p:val>
                                        </p:tav>
                                        <p:tav tm="100000">
                                          <p:val>
                                            <p:strVal val="#ppt_x"/>
                                          </p:val>
                                        </p:tav>
                                      </p:tavLst>
                                    </p:anim>
                                    <p:anim calcmode="lin" valueType="num">
                                      <p:cBhvr additive="base">
                                        <p:cTn id="37" dur="500" fill="hold"/>
                                        <p:tgtEl>
                                          <p:spTgt spid="148"/>
                                        </p:tgtEl>
                                        <p:attrNameLst>
                                          <p:attrName>ppt_y</p:attrName>
                                        </p:attrNameLst>
                                      </p:cBhvr>
                                      <p:tavLst>
                                        <p:tav tm="0">
                                          <p:val>
                                            <p:strVal val="#ppt_y"/>
                                          </p:val>
                                        </p:tav>
                                        <p:tav tm="100000">
                                          <p:val>
                                            <p:strVal val="#ppt_y"/>
                                          </p:val>
                                        </p:tav>
                                      </p:tavLst>
                                    </p:anim>
                                  </p:childTnLst>
                                </p:cTn>
                              </p:par>
                            </p:childTnLst>
                          </p:cTn>
                        </p:par>
                        <p:par>
                          <p:cTn id="38" fill="hold">
                            <p:stCondLst>
                              <p:cond delay="2799"/>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128"/>
                                        </p:tgtEl>
                                        <p:attrNameLst>
                                          <p:attrName>style.visibility</p:attrName>
                                        </p:attrNameLst>
                                      </p:cBhvr>
                                      <p:to>
                                        <p:strVal val="visible"/>
                                      </p:to>
                                    </p:set>
                                    <p:anim calcmode="lin" valueType="num">
                                      <p:cBhvr>
                                        <p:cTn id="41" dur="500" fill="hold"/>
                                        <p:tgtEl>
                                          <p:spTgt spid="128"/>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28"/>
                                        </p:tgtEl>
                                        <p:attrNameLst>
                                          <p:attrName>ppt_y</p:attrName>
                                        </p:attrNameLst>
                                      </p:cBhvr>
                                      <p:tavLst>
                                        <p:tav tm="0">
                                          <p:val>
                                            <p:strVal val="#ppt_y"/>
                                          </p:val>
                                        </p:tav>
                                        <p:tav tm="100000">
                                          <p:val>
                                            <p:strVal val="#ppt_y"/>
                                          </p:val>
                                        </p:tav>
                                      </p:tavLst>
                                    </p:anim>
                                    <p:anim calcmode="lin" valueType="num">
                                      <p:cBhvr>
                                        <p:cTn id="43" dur="500" fill="hold"/>
                                        <p:tgtEl>
                                          <p:spTgt spid="128"/>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28"/>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28"/>
                                        </p:tgtEl>
                                      </p:cBhvr>
                                    </p:animEffect>
                                  </p:childTnLst>
                                </p:cTn>
                              </p:par>
                            </p:childTnLst>
                          </p:cTn>
                        </p:par>
                        <p:par>
                          <p:cTn id="46" fill="hold">
                            <p:stCondLst>
                              <p:cond delay="3449"/>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35"/>
                                        </p:tgtEl>
                                        <p:attrNameLst>
                                          <p:attrName>ppt_y</p:attrName>
                                        </p:attrNameLst>
                                      </p:cBhvr>
                                      <p:tavLst>
                                        <p:tav tm="0">
                                          <p:val>
                                            <p:strVal val="#ppt_y"/>
                                          </p:val>
                                        </p:tav>
                                        <p:tav tm="100000">
                                          <p:val>
                                            <p:strVal val="#ppt_y"/>
                                          </p:val>
                                        </p:tav>
                                      </p:tavLst>
                                    </p:anim>
                                    <p:anim calcmode="lin" valueType="num">
                                      <p:cBhvr>
                                        <p:cTn id="51"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35"/>
                                        </p:tgtEl>
                                      </p:cBhvr>
                                    </p:animEffect>
                                  </p:childTnLst>
                                </p:cTn>
                              </p:par>
                            </p:childTnLst>
                          </p:cTn>
                        </p:par>
                        <p:par>
                          <p:cTn id="54" fill="hold">
                            <p:stCondLst>
                              <p:cond delay="4099"/>
                            </p:stCondLst>
                            <p:childTnLst>
                              <p:par>
                                <p:cTn id="55" presetID="2" presetClass="entr" presetSubtype="8"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0-#ppt_w/2"/>
                                          </p:val>
                                        </p:tav>
                                        <p:tav tm="100000">
                                          <p:val>
                                            <p:strVal val="#ppt_x"/>
                                          </p:val>
                                        </p:tav>
                                      </p:tavLst>
                                    </p:anim>
                                    <p:anim calcmode="lin" valueType="num">
                                      <p:cBhvr additive="base">
                                        <p:cTn id="58" dur="500" fill="hold"/>
                                        <p:tgtEl>
                                          <p:spTgt spid="38"/>
                                        </p:tgtEl>
                                        <p:attrNameLst>
                                          <p:attrName>ppt_y</p:attrName>
                                        </p:attrNameLst>
                                      </p:cBhvr>
                                      <p:tavLst>
                                        <p:tav tm="0">
                                          <p:val>
                                            <p:strVal val="#ppt_y"/>
                                          </p:val>
                                        </p:tav>
                                        <p:tav tm="100000">
                                          <p:val>
                                            <p:strVal val="#ppt_y"/>
                                          </p:val>
                                        </p:tav>
                                      </p:tavLst>
                                    </p:anim>
                                  </p:childTnLst>
                                </p:cTn>
                              </p:par>
                            </p:childTnLst>
                          </p:cTn>
                        </p:par>
                        <p:par>
                          <p:cTn id="59" fill="hold">
                            <p:stCondLst>
                              <p:cond delay="4599"/>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39"/>
                                        </p:tgtEl>
                                        <p:attrNameLst>
                                          <p:attrName>style.visibility</p:attrName>
                                        </p:attrNameLst>
                                      </p:cBhvr>
                                      <p:to>
                                        <p:strVal val="visible"/>
                                      </p:to>
                                    </p:set>
                                    <p:anim calcmode="lin" valueType="num">
                                      <p:cBhvr>
                                        <p:cTn id="6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39"/>
                                        </p:tgtEl>
                                        <p:attrNameLst>
                                          <p:attrName>ppt_y</p:attrName>
                                        </p:attrNameLst>
                                      </p:cBhvr>
                                      <p:tavLst>
                                        <p:tav tm="0">
                                          <p:val>
                                            <p:strVal val="#ppt_y"/>
                                          </p:val>
                                        </p:tav>
                                        <p:tav tm="100000">
                                          <p:val>
                                            <p:strVal val="#ppt_y"/>
                                          </p:val>
                                        </p:tav>
                                      </p:tavLst>
                                    </p:anim>
                                    <p:anim calcmode="lin" valueType="num">
                                      <p:cBhvr>
                                        <p:cTn id="6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39"/>
                                        </p:tgtEl>
                                      </p:cBhvr>
                                    </p:animEffect>
                                  </p:childTnLst>
                                </p:cTn>
                              </p:par>
                            </p:childTnLst>
                          </p:cTn>
                        </p:par>
                        <p:par>
                          <p:cTn id="67" fill="hold">
                            <p:stCondLst>
                              <p:cond delay="5250"/>
                            </p:stCondLst>
                            <p:childTnLst>
                              <p:par>
                                <p:cTn id="68" presetID="2" presetClass="entr" presetSubtype="8" fill="hold" nodeType="afterEffect">
                                  <p:stCondLst>
                                    <p:cond delay="0"/>
                                  </p:stCondLst>
                                  <p:childTnLst>
                                    <p:set>
                                      <p:cBhvr>
                                        <p:cTn id="69" dur="1" fill="hold">
                                          <p:stCondLst>
                                            <p:cond delay="0"/>
                                          </p:stCondLst>
                                        </p:cTn>
                                        <p:tgtEl>
                                          <p:spTgt spid="2"/>
                                        </p:tgtEl>
                                        <p:attrNameLst>
                                          <p:attrName>style.visibility</p:attrName>
                                        </p:attrNameLst>
                                      </p:cBhvr>
                                      <p:to>
                                        <p:strVal val="visible"/>
                                      </p:to>
                                    </p:set>
                                    <p:anim calcmode="lin" valueType="num">
                                      <p:cBhvr additive="base">
                                        <p:cTn id="70" dur="500" fill="hold"/>
                                        <p:tgtEl>
                                          <p:spTgt spid="2"/>
                                        </p:tgtEl>
                                        <p:attrNameLst>
                                          <p:attrName>ppt_x</p:attrName>
                                        </p:attrNameLst>
                                      </p:cBhvr>
                                      <p:tavLst>
                                        <p:tav tm="0">
                                          <p:val>
                                            <p:strVal val="0-#ppt_w/2"/>
                                          </p:val>
                                        </p:tav>
                                        <p:tav tm="100000">
                                          <p:val>
                                            <p:strVal val="#ppt_x"/>
                                          </p:val>
                                        </p:tav>
                                      </p:tavLst>
                                    </p:anim>
                                    <p:anim calcmode="lin" valueType="num">
                                      <p:cBhvr additive="base">
                                        <p:cTn id="7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28" grpId="0"/>
      <p:bldP spid="35" grpId="0"/>
      <p:bldP spid="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74" y="476256"/>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custDataLst>
              <p:tags r:id="rId5"/>
            </p:custDataLst>
          </p:nvPr>
        </p:nvPicPr>
        <p:blipFill>
          <a:blip r:embed="rId6"/>
          <a:stretch>
            <a:fillRect/>
          </a:stretch>
        </p:blipFill>
        <p:spPr>
          <a:xfrm>
            <a:off x="3937749" y="908769"/>
            <a:ext cx="4233851" cy="4558065"/>
          </a:xfrm>
          <a:prstGeom prst="rect">
            <a:avLst/>
          </a:prstGeom>
        </p:spPr>
      </p:pic>
      <p:pic>
        <p:nvPicPr>
          <p:cNvPr id="17" name="图片 16"/>
          <p:cNvPicPr>
            <a:picLocks noChangeAspect="1"/>
          </p:cNvPicPr>
          <p:nvPr/>
        </p:nvPicPr>
        <p:blipFill>
          <a:blip r:embed="rId7"/>
          <a:stretch>
            <a:fillRect/>
          </a:stretch>
        </p:blipFill>
        <p:spPr>
          <a:xfrm>
            <a:off x="3793895" y="655034"/>
            <a:ext cx="676715" cy="707197"/>
          </a:xfrm>
          <a:prstGeom prst="rect">
            <a:avLst/>
          </a:prstGeom>
        </p:spPr>
      </p:pic>
      <p:pic>
        <p:nvPicPr>
          <p:cNvPr id="18" name="图片 17"/>
          <p:cNvPicPr>
            <a:picLocks noChangeAspect="1"/>
          </p:cNvPicPr>
          <p:nvPr/>
        </p:nvPicPr>
        <p:blipFill>
          <a:blip r:embed="rId8"/>
          <a:stretch>
            <a:fillRect/>
          </a:stretch>
        </p:blipFill>
        <p:spPr>
          <a:xfrm>
            <a:off x="3646329" y="1497556"/>
            <a:ext cx="1286367" cy="1280271"/>
          </a:xfrm>
          <a:prstGeom prst="rect">
            <a:avLst/>
          </a:prstGeom>
        </p:spPr>
      </p:pic>
      <p:sp>
        <p:nvSpPr>
          <p:cNvPr id="114" name="文本框 113"/>
          <p:cNvSpPr txBox="1"/>
          <p:nvPr/>
        </p:nvSpPr>
        <p:spPr>
          <a:xfrm>
            <a:off x="5085714" y="1871700"/>
            <a:ext cx="883795" cy="706755"/>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03</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9"/>
          <a:stretch>
            <a:fillRect/>
          </a:stretch>
        </p:blipFill>
        <p:spPr>
          <a:xfrm>
            <a:off x="9431031" y="2078823"/>
            <a:ext cx="2523963" cy="2505673"/>
          </a:xfrm>
          <a:prstGeom prst="rect">
            <a:avLst/>
          </a:prstGeom>
        </p:spPr>
      </p:pic>
      <p:pic>
        <p:nvPicPr>
          <p:cNvPr id="20" name="图片 19"/>
          <p:cNvPicPr>
            <a:picLocks noChangeAspect="1"/>
          </p:cNvPicPr>
          <p:nvPr/>
        </p:nvPicPr>
        <p:blipFill>
          <a:blip r:embed="rId10"/>
          <a:stretch>
            <a:fillRect/>
          </a:stretch>
        </p:blipFill>
        <p:spPr>
          <a:xfrm>
            <a:off x="9449050" y="1871700"/>
            <a:ext cx="871804" cy="865707"/>
          </a:xfrm>
          <a:prstGeom prst="rect">
            <a:avLst/>
          </a:prstGeom>
        </p:spPr>
      </p:pic>
      <p:pic>
        <p:nvPicPr>
          <p:cNvPr id="21" name="图片 20"/>
          <p:cNvPicPr>
            <a:picLocks noChangeAspect="1"/>
          </p:cNvPicPr>
          <p:nvPr/>
        </p:nvPicPr>
        <p:blipFill>
          <a:blip r:embed="rId11"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2"/>
          <a:stretch>
            <a:fillRect/>
          </a:stretch>
        </p:blipFill>
        <p:spPr>
          <a:xfrm>
            <a:off x="9839627" y="5358275"/>
            <a:ext cx="2175511" cy="1620061"/>
          </a:xfrm>
          <a:prstGeom prst="rect">
            <a:avLst/>
          </a:prstGeom>
        </p:spPr>
      </p:pic>
      <p:sp>
        <p:nvSpPr>
          <p:cNvPr id="24" name="文本框 23"/>
          <p:cNvSpPr txBox="1"/>
          <p:nvPr/>
        </p:nvSpPr>
        <p:spPr>
          <a:xfrm>
            <a:off x="5035020" y="2541470"/>
            <a:ext cx="2224286" cy="645160"/>
          </a:xfrm>
          <a:prstGeom prst="rect">
            <a:avLst/>
          </a:prstGeom>
          <a:noFill/>
        </p:spPr>
        <p:txBody>
          <a:bodyPr wrap="square" rtlCol="0">
            <a:spAutoFit/>
          </a:bodyPr>
          <a:lstStyle/>
          <a:p>
            <a:pPr algn="ctr"/>
            <a:r>
              <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rPr>
              <a:t>项目制作</a:t>
            </a:r>
            <a:endPar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3"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4"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325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DB</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数据库</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屏幕截图 2023-12-17 234243"/>
          <p:cNvPicPr>
            <a:picLocks noChangeAspect="1"/>
          </p:cNvPicPr>
          <p:nvPr>
            <p:custDataLst>
              <p:tags r:id="rId3"/>
            </p:custDataLst>
          </p:nvPr>
        </p:nvPicPr>
        <p:blipFill>
          <a:blip r:embed="rId4"/>
          <a:stretch>
            <a:fillRect/>
          </a:stretch>
        </p:blipFill>
        <p:spPr>
          <a:xfrm>
            <a:off x="1128395" y="1384300"/>
            <a:ext cx="2914650" cy="1114425"/>
          </a:xfrm>
          <a:prstGeom prst="rect">
            <a:avLst/>
          </a:prstGeom>
        </p:spPr>
      </p:pic>
      <p:pic>
        <p:nvPicPr>
          <p:cNvPr id="6" name="图片 5" descr="屏幕截图 2023-12-17 174828"/>
          <p:cNvPicPr>
            <a:picLocks noChangeAspect="1"/>
          </p:cNvPicPr>
          <p:nvPr>
            <p:custDataLst>
              <p:tags r:id="rId5"/>
            </p:custDataLst>
          </p:nvPr>
        </p:nvPicPr>
        <p:blipFill>
          <a:blip r:embed="rId6"/>
          <a:stretch>
            <a:fillRect/>
          </a:stretch>
        </p:blipFill>
        <p:spPr>
          <a:xfrm>
            <a:off x="5325745" y="1292860"/>
            <a:ext cx="5542915" cy="5067935"/>
          </a:xfrm>
          <a:prstGeom prst="rect">
            <a:avLst/>
          </a:prstGeom>
        </p:spPr>
      </p:pic>
      <p:pic>
        <p:nvPicPr>
          <p:cNvPr id="110" name="图片 109"/>
          <p:cNvPicPr/>
          <p:nvPr/>
        </p:nvPicPr>
        <p:blipFill>
          <a:blip r:embed="rId7"/>
          <a:stretch>
            <a:fillRect/>
          </a:stretch>
        </p:blipFill>
        <p:spPr>
          <a:xfrm>
            <a:off x="2367280" y="4730115"/>
            <a:ext cx="2107565" cy="2058670"/>
          </a:xfrm>
          <a:prstGeom prst="rect">
            <a:avLst/>
          </a:prstGeom>
          <a:noFill/>
          <a:ln w="9525">
            <a:noFill/>
          </a:ln>
        </p:spPr>
      </p:pic>
      <p:sp>
        <p:nvSpPr>
          <p:cNvPr id="4" name="矩形 3"/>
          <p:cNvSpPr/>
          <p:nvPr/>
        </p:nvSpPr>
        <p:spPr>
          <a:xfrm>
            <a:off x="1128395" y="3162935"/>
            <a:ext cx="2350770" cy="1475740"/>
          </a:xfrm>
          <a:prstGeom prst="rect">
            <a:avLst/>
          </a:prstGeom>
          <a:noFill/>
          <a:ln w="5715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128395" y="3162935"/>
            <a:ext cx="2252345" cy="13417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b="1">
                <a:latin typeface="宋体" panose="02010600030101010101" pitchFamily="2" charset="-122"/>
                <a:ea typeface="宋体" panose="02010600030101010101" pitchFamily="2" charset="-122"/>
              </a:rPr>
              <a:t>这里就是我们刚才学习过的两个函数所在的位置啦</a:t>
            </a:r>
            <a:endParaRPr lang="zh-CN" altLang="en-US" sz="2000" b="1">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893508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api</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处理站</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注册信息）</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136"/>
          <p:cNvPicPr>
            <a:picLocks noChangeAspect="1"/>
          </p:cNvPicPr>
          <p:nvPr/>
        </p:nvPicPr>
        <p:blipFill>
          <a:blip r:embed="rId3"/>
          <a:stretch>
            <a:fillRect/>
          </a:stretch>
        </p:blipFill>
        <p:spPr>
          <a:xfrm>
            <a:off x="925830" y="1278255"/>
            <a:ext cx="3048000" cy="5810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600575" y="1200785"/>
            <a:ext cx="7080250" cy="5158105"/>
          </a:xfrm>
          <a:prstGeom prst="rect">
            <a:avLst/>
          </a:prstGeom>
        </p:spPr>
      </p:pic>
      <p:pic>
        <p:nvPicPr>
          <p:cNvPr id="3" name="图片 2" descr="海3"/>
          <p:cNvPicPr>
            <a:picLocks noChangeAspect="1"/>
          </p:cNvPicPr>
          <p:nvPr>
            <p:custDataLst>
              <p:tags r:id="rId6"/>
            </p:custDataLst>
          </p:nvPr>
        </p:nvPicPr>
        <p:blipFill>
          <a:blip r:embed="rId7"/>
          <a:stretch>
            <a:fillRect/>
          </a:stretch>
        </p:blipFill>
        <p:spPr>
          <a:xfrm>
            <a:off x="834390" y="3762375"/>
            <a:ext cx="1676400" cy="1744980"/>
          </a:xfrm>
          <a:prstGeom prst="rect">
            <a:avLst/>
          </a:prstGeom>
        </p:spPr>
      </p:pic>
      <p:pic>
        <p:nvPicPr>
          <p:cNvPr id="11" name="图片 10" descr="横-09"/>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0" y="1561465"/>
            <a:ext cx="4501515" cy="2454910"/>
          </a:xfrm>
          <a:prstGeom prst="rect">
            <a:avLst/>
          </a:prstGeom>
        </p:spPr>
      </p:pic>
      <p:sp>
        <p:nvSpPr>
          <p:cNvPr id="8" name="文本框 7"/>
          <p:cNvSpPr txBox="1"/>
          <p:nvPr/>
        </p:nvSpPr>
        <p:spPr>
          <a:xfrm>
            <a:off x="855345" y="2132965"/>
            <a:ext cx="3118485" cy="122174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cs typeface="宋体" panose="02010600030101010101" pitchFamily="2" charset="-122"/>
              </a:rPr>
              <a:t>这是个处理用户信息的文件</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latin typeface="宋体" panose="02010600030101010101" pitchFamily="2" charset="-122"/>
                <a:ea typeface="宋体" panose="02010600030101010101" pitchFamily="2" charset="-122"/>
                <a:cs typeface="宋体" panose="02010600030101010101" pitchFamily="2" charset="-122"/>
              </a:rPr>
              <a:t>这部分是注册信息，用到了我们的</a:t>
            </a:r>
            <a:r>
              <a:rPr lang="en-US" altLang="zh-CN" sz="2000">
                <a:latin typeface="宋体" panose="02010600030101010101" pitchFamily="2" charset="-122"/>
                <a:ea typeface="宋体" panose="02010600030101010101" pitchFamily="2" charset="-122"/>
                <a:cs typeface="宋体" panose="02010600030101010101" pitchFamily="2" charset="-122"/>
              </a:rPr>
              <a:t>get_data</a:t>
            </a:r>
            <a:r>
              <a:rPr lang="zh-CN" altLang="en-US" sz="2000">
                <a:latin typeface="宋体" panose="02010600030101010101" pitchFamily="2" charset="-122"/>
                <a:ea typeface="宋体" panose="02010600030101010101" pitchFamily="2" charset="-122"/>
                <a:cs typeface="宋体" panose="02010600030101010101" pitchFamily="2" charset="-122"/>
              </a:rPr>
              <a:t>函数获取用户信息</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截图 2023-12-17 235136"/>
          <p:cNvPicPr>
            <a:picLocks noChangeAspect="1"/>
          </p:cNvPicPr>
          <p:nvPr/>
        </p:nvPicPr>
        <p:blipFill>
          <a:blip r:embed="rId1"/>
          <a:stretch>
            <a:fillRect/>
          </a:stretch>
        </p:blipFill>
        <p:spPr>
          <a:xfrm>
            <a:off x="925830" y="1278255"/>
            <a:ext cx="3048000" cy="581025"/>
          </a:xfrm>
          <a:prstGeom prst="rect">
            <a:avLst/>
          </a:prstGeom>
        </p:spPr>
      </p:pic>
      <p:pic>
        <p:nvPicPr>
          <p:cNvPr id="5" name="图片 4"/>
          <p:cNvPicPr>
            <a:picLocks noChangeAspect="1"/>
          </p:cNvPicPr>
          <p:nvPr>
            <p:custDataLst>
              <p:tags r:id="rId2"/>
            </p:custDataLst>
          </p:nvPr>
        </p:nvPicPr>
        <p:blipFill>
          <a:blip r:embed="rId3"/>
          <a:stretch>
            <a:fillRect/>
          </a:stretch>
        </p:blipFill>
        <p:spPr>
          <a:xfrm>
            <a:off x="3713480" y="1278255"/>
            <a:ext cx="8397240" cy="4532630"/>
          </a:xfrm>
          <a:prstGeom prst="rect">
            <a:avLst/>
          </a:prstGeom>
        </p:spPr>
      </p:pic>
      <p:pic>
        <p:nvPicPr>
          <p:cNvPr id="15" name="图片 14"/>
          <p:cNvPicPr>
            <a:picLocks noChangeAspect="1"/>
          </p:cNvPicPr>
          <p:nvPr/>
        </p:nvPicPr>
        <p:blipFill>
          <a:blip r:embed="rId4"/>
          <a:stretch>
            <a:fillRect/>
          </a:stretch>
        </p:blipFill>
        <p:spPr>
          <a:xfrm>
            <a:off x="926144" y="1083456"/>
            <a:ext cx="10339712" cy="115834"/>
          </a:xfrm>
          <a:prstGeom prst="rect">
            <a:avLst/>
          </a:prstGeom>
        </p:spPr>
      </p:pic>
      <p:pic>
        <p:nvPicPr>
          <p:cNvPr id="28" name="图片 27"/>
          <p:cNvPicPr>
            <a:picLocks noChangeAspect="1"/>
          </p:cNvPicPr>
          <p:nvPr/>
        </p:nvPicPr>
        <p:blipFill>
          <a:blip r:embed="rId5"/>
          <a:stretch>
            <a:fillRect/>
          </a:stretch>
        </p:blipFill>
        <p:spPr>
          <a:xfrm>
            <a:off x="722352" y="297309"/>
            <a:ext cx="676715" cy="707197"/>
          </a:xfrm>
          <a:prstGeom prst="rect">
            <a:avLst/>
          </a:prstGeom>
        </p:spPr>
      </p:pic>
      <p:sp>
        <p:nvSpPr>
          <p:cNvPr id="25" name="文本框 24"/>
          <p:cNvSpPr txBox="1"/>
          <p:nvPr/>
        </p:nvSpPr>
        <p:spPr>
          <a:xfrm>
            <a:off x="1569085" y="498475"/>
            <a:ext cx="893508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api</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处理站</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注册信息）</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descr="海3"/>
          <p:cNvPicPr>
            <a:picLocks noChangeAspect="1"/>
          </p:cNvPicPr>
          <p:nvPr>
            <p:custDataLst>
              <p:tags r:id="rId6"/>
            </p:custDataLst>
          </p:nvPr>
        </p:nvPicPr>
        <p:blipFill>
          <a:blip r:embed="rId7"/>
          <a:stretch>
            <a:fillRect/>
          </a:stretch>
        </p:blipFill>
        <p:spPr>
          <a:xfrm>
            <a:off x="834390" y="3762375"/>
            <a:ext cx="1676400" cy="1744980"/>
          </a:xfrm>
          <a:prstGeom prst="rect">
            <a:avLst/>
          </a:prstGeom>
        </p:spPr>
      </p:pic>
      <p:pic>
        <p:nvPicPr>
          <p:cNvPr id="11" name="图片 10" descr="横-09"/>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163195" y="1561465"/>
            <a:ext cx="4501515" cy="2454910"/>
          </a:xfrm>
          <a:prstGeom prst="rect">
            <a:avLst/>
          </a:prstGeom>
        </p:spPr>
      </p:pic>
      <p:sp>
        <p:nvSpPr>
          <p:cNvPr id="8" name="文本框 7"/>
          <p:cNvSpPr txBox="1"/>
          <p:nvPr/>
        </p:nvSpPr>
        <p:spPr>
          <a:xfrm>
            <a:off x="855345" y="2132965"/>
            <a:ext cx="3118485" cy="122174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cs typeface="宋体" panose="02010600030101010101" pitchFamily="2" charset="-122"/>
              </a:rPr>
              <a:t>这是个处理用户信息的文件</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latin typeface="宋体" panose="02010600030101010101" pitchFamily="2" charset="-122"/>
                <a:ea typeface="宋体" panose="02010600030101010101" pitchFamily="2" charset="-122"/>
                <a:cs typeface="宋体" panose="02010600030101010101" pitchFamily="2" charset="-122"/>
              </a:rPr>
              <a:t>这部分是登录信息，</a:t>
            </a:r>
            <a:r>
              <a:rPr lang="zh-CN" altLang="en-US" sz="2000">
                <a:latin typeface="宋体" panose="02010600030101010101" pitchFamily="2" charset="-122"/>
                <a:ea typeface="宋体" panose="02010600030101010101" pitchFamily="2" charset="-122"/>
                <a:cs typeface="宋体" panose="02010600030101010101" pitchFamily="2" charset="-122"/>
              </a:rPr>
              <a:t>也用到了我们的</a:t>
            </a:r>
            <a:r>
              <a:rPr lang="en-US" altLang="zh-CN" sz="2000">
                <a:latin typeface="宋体" panose="02010600030101010101" pitchFamily="2" charset="-122"/>
                <a:ea typeface="宋体" panose="02010600030101010101" pitchFamily="2" charset="-122"/>
                <a:cs typeface="宋体" panose="02010600030101010101" pitchFamily="2" charset="-122"/>
              </a:rPr>
              <a:t>get_data</a:t>
            </a:r>
            <a:r>
              <a:rPr lang="zh-CN" altLang="en-US" sz="2000">
                <a:latin typeface="宋体" panose="02010600030101010101" pitchFamily="2" charset="-122"/>
                <a:ea typeface="宋体" panose="02010600030101010101" pitchFamily="2" charset="-122"/>
                <a:cs typeface="宋体" panose="02010600030101010101" pitchFamily="2" charset="-122"/>
              </a:rPr>
              <a:t>函数获取用户信息</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1016190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core</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核心文件</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导入</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部分）</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337"/>
          <p:cNvPicPr>
            <a:picLocks noChangeAspect="1"/>
          </p:cNvPicPr>
          <p:nvPr/>
        </p:nvPicPr>
        <p:blipFill>
          <a:blip r:embed="rId3"/>
          <a:stretch>
            <a:fillRect/>
          </a:stretch>
        </p:blipFill>
        <p:spPr>
          <a:xfrm>
            <a:off x="722630" y="1400175"/>
            <a:ext cx="2952750" cy="638175"/>
          </a:xfrm>
          <a:prstGeom prst="rect">
            <a:avLst/>
          </a:prstGeom>
        </p:spPr>
      </p:pic>
      <p:pic>
        <p:nvPicPr>
          <p:cNvPr id="3" name="图片 2" descr="屏幕截图 2023-12-17 235505"/>
          <p:cNvPicPr>
            <a:picLocks noChangeAspect="1"/>
          </p:cNvPicPr>
          <p:nvPr/>
        </p:nvPicPr>
        <p:blipFill>
          <a:blip r:embed="rId4"/>
          <a:stretch>
            <a:fillRect/>
          </a:stretch>
        </p:blipFill>
        <p:spPr>
          <a:xfrm>
            <a:off x="3847465" y="1200785"/>
            <a:ext cx="7658100" cy="1828800"/>
          </a:xfrm>
          <a:prstGeom prst="rect">
            <a:avLst/>
          </a:prstGeom>
        </p:spPr>
      </p:pic>
      <p:pic>
        <p:nvPicPr>
          <p:cNvPr id="107" name="图片 106"/>
          <p:cNvPicPr/>
          <p:nvPr/>
        </p:nvPicPr>
        <p:blipFill>
          <a:blip r:embed="rId5"/>
          <a:stretch>
            <a:fillRect/>
          </a:stretch>
        </p:blipFill>
        <p:spPr>
          <a:xfrm>
            <a:off x="2554605" y="4706620"/>
            <a:ext cx="3833495" cy="1951990"/>
          </a:xfrm>
          <a:prstGeom prst="rect">
            <a:avLst/>
          </a:prstGeom>
          <a:noFill/>
          <a:ln w="9525">
            <a:noFill/>
          </a:ln>
        </p:spPr>
      </p:pic>
      <p:sp>
        <p:nvSpPr>
          <p:cNvPr id="4" name="圆角矩形 3"/>
          <p:cNvSpPr/>
          <p:nvPr/>
        </p:nvSpPr>
        <p:spPr>
          <a:xfrm>
            <a:off x="6227445" y="3163570"/>
            <a:ext cx="4192905" cy="14452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 name="文本框 4"/>
          <p:cNvSpPr txBox="1"/>
          <p:nvPr/>
        </p:nvSpPr>
        <p:spPr>
          <a:xfrm>
            <a:off x="6388100" y="3148330"/>
            <a:ext cx="3829685" cy="14262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华文中宋" panose="02010600040101010101" charset="-122"/>
                <a:ea typeface="华文中宋" panose="02010600040101010101" charset="-122"/>
                <a:cs typeface="华文中宋" panose="02010600040101010101" charset="-122"/>
              </a:rPr>
              <a:t>又是导入，比较简单，不多讲</a:t>
            </a:r>
            <a:endParaRPr lang="zh-CN" altLang="en-US" sz="2000">
              <a:latin typeface="华文中宋" panose="02010600040101010101" charset="-122"/>
              <a:ea typeface="华文中宋" panose="02010600040101010101" charset="-122"/>
              <a:cs typeface="华文中宋" panose="02010600040101010101" charset="-122"/>
            </a:endParaRPr>
          </a:p>
          <a:p>
            <a:pPr algn="l"/>
            <a:r>
              <a:rPr lang="zh-CN" altLang="en-US" sz="2000">
                <a:latin typeface="华文中宋" panose="02010600040101010101" charset="-122"/>
                <a:ea typeface="华文中宋" panose="02010600040101010101" charset="-122"/>
                <a:cs typeface="华文中宋" panose="02010600040101010101" charset="-122"/>
              </a:rPr>
              <a:t>可以在课后拓展一下这个</a:t>
            </a:r>
            <a:r>
              <a:rPr lang="en-US" altLang="zh-CN" sz="2000">
                <a:latin typeface="华文中宋" panose="02010600040101010101" charset="-122"/>
                <a:ea typeface="华文中宋" panose="02010600040101010101" charset="-122"/>
                <a:cs typeface="华文中宋" panose="02010600040101010101" charset="-122"/>
              </a:rPr>
              <a:t>datetime</a:t>
            </a:r>
            <a:r>
              <a:rPr lang="zh-CN" altLang="en-US" sz="2000">
                <a:latin typeface="华文中宋" panose="02010600040101010101" charset="-122"/>
                <a:ea typeface="华文中宋" panose="02010600040101010101" charset="-122"/>
                <a:cs typeface="华文中宋" panose="02010600040101010101" charset="-122"/>
              </a:rPr>
              <a:t>模块的使用，它可以帮我们日记标上日期</a:t>
            </a:r>
            <a:endParaRPr lang="zh-CN" altLang="en-US" sz="20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 calcmode="lin" valueType="num">
                                      <p:cBhvr additive="base">
                                        <p:cTn id="24" dur="500" fill="hold"/>
                                        <p:tgtEl>
                                          <p:spTgt spid="107"/>
                                        </p:tgtEl>
                                        <p:attrNameLst>
                                          <p:attrName>ppt_x</p:attrName>
                                        </p:attrNameLst>
                                      </p:cBhvr>
                                      <p:tavLst>
                                        <p:tav tm="0">
                                          <p:val>
                                            <p:strVal val="#ppt_x"/>
                                          </p:val>
                                        </p:tav>
                                        <p:tav tm="100000">
                                          <p:val>
                                            <p:strVal val="#ppt_x"/>
                                          </p:val>
                                        </p:tav>
                                      </p:tavLst>
                                    </p:anim>
                                    <p:anim calcmode="lin" valueType="num">
                                      <p:cBhvr additive="base">
                                        <p:cTn id="25"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16876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core</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核心文件</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登录类）</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337"/>
          <p:cNvPicPr>
            <a:picLocks noChangeAspect="1"/>
          </p:cNvPicPr>
          <p:nvPr/>
        </p:nvPicPr>
        <p:blipFill>
          <a:blip r:embed="rId3"/>
          <a:stretch>
            <a:fillRect/>
          </a:stretch>
        </p:blipFill>
        <p:spPr>
          <a:xfrm>
            <a:off x="722630" y="1400175"/>
            <a:ext cx="2952750" cy="63817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6114415" y="1083310"/>
            <a:ext cx="4541520" cy="5491480"/>
          </a:xfrm>
          <a:prstGeom prst="rect">
            <a:avLst/>
          </a:prstGeom>
        </p:spPr>
      </p:pic>
      <p:pic>
        <p:nvPicPr>
          <p:cNvPr id="110" name="图片 109"/>
          <p:cNvPicPr/>
          <p:nvPr>
            <p:custDataLst>
              <p:tags r:id="rId6"/>
            </p:custDataLst>
          </p:nvPr>
        </p:nvPicPr>
        <p:blipFill>
          <a:blip r:embed="rId7"/>
          <a:stretch>
            <a:fillRect/>
          </a:stretch>
        </p:blipFill>
        <p:spPr>
          <a:xfrm>
            <a:off x="722630" y="3244215"/>
            <a:ext cx="2107565" cy="2058670"/>
          </a:xfrm>
          <a:prstGeom prst="rect">
            <a:avLst/>
          </a:prstGeom>
          <a:noFill/>
          <a:ln w="9525">
            <a:noFill/>
          </a:ln>
        </p:spPr>
      </p:pic>
      <p:sp>
        <p:nvSpPr>
          <p:cNvPr id="5" name="文本框 4"/>
          <p:cNvSpPr txBox="1"/>
          <p:nvPr/>
        </p:nvSpPr>
        <p:spPr>
          <a:xfrm>
            <a:off x="2199005" y="2238925"/>
            <a:ext cx="4064000" cy="193802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cs typeface="宋体" panose="02010600030101010101" pitchFamily="2" charset="-122"/>
              </a:rPr>
              <a:t>这是用于实现注册登录功能的登录类</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latin typeface="宋体" panose="02010600030101010101" pitchFamily="2" charset="-122"/>
                <a:ea typeface="宋体" panose="02010600030101010101" pitchFamily="2" charset="-122"/>
                <a:cs typeface="宋体" panose="02010600030101010101" pitchFamily="2" charset="-122"/>
              </a:rPr>
              <a:t>里边的注册函数用到了</a:t>
            </a:r>
            <a:r>
              <a:rPr lang="en-US" altLang="zh-CN" sz="2000">
                <a:latin typeface="宋体" panose="02010600030101010101" pitchFamily="2" charset="-122"/>
                <a:ea typeface="宋体" panose="02010600030101010101" pitchFamily="2" charset="-122"/>
                <a:cs typeface="宋体" panose="02010600030101010101" pitchFamily="2" charset="-122"/>
              </a:rPr>
              <a:t>api</a:t>
            </a:r>
            <a:r>
              <a:rPr lang="zh-CN" altLang="en-US" sz="2000">
                <a:latin typeface="宋体" panose="02010600030101010101" pitchFamily="2" charset="-122"/>
                <a:ea typeface="宋体" panose="02010600030101010101" pitchFamily="2" charset="-122"/>
                <a:cs typeface="宋体" panose="02010600030101010101" pitchFamily="2" charset="-122"/>
              </a:rPr>
              <a:t>中的</a:t>
            </a:r>
            <a:r>
              <a:rPr lang="en-US" altLang="zh-CN" sz="2000">
                <a:latin typeface="宋体" panose="02010600030101010101" pitchFamily="2" charset="-122"/>
                <a:ea typeface="宋体" panose="02010600030101010101" pitchFamily="2" charset="-122"/>
                <a:cs typeface="宋体" panose="02010600030101010101" pitchFamily="2" charset="-122"/>
              </a:rPr>
              <a:t>register_info</a:t>
            </a:r>
            <a:r>
              <a:rPr lang="zh-CN" altLang="en-US" sz="2000">
                <a:latin typeface="宋体" panose="02010600030101010101" pitchFamily="2" charset="-122"/>
                <a:ea typeface="宋体" panose="02010600030101010101" pitchFamily="2" charset="-122"/>
                <a:cs typeface="宋体" panose="02010600030101010101" pitchFamily="2" charset="-122"/>
              </a:rPr>
              <a:t>来获取注册信息，来判断注册是否会成功</a:t>
            </a:r>
            <a:r>
              <a:rPr lang="zh-CN" altLang="en-US" sz="2000">
                <a:latin typeface="Arial" panose="020B0604020202020204" pitchFamily="34" charset="0"/>
                <a:ea typeface="微软雅黑" panose="020B0503020204020204" charset="-122"/>
              </a:rPr>
              <a:t>，</a:t>
            </a:r>
            <a:endParaRPr lang="zh-CN" altLang="en-US" sz="2000">
              <a:latin typeface="Arial" panose="020B0604020202020204" pitchFamily="34" charset="0"/>
              <a:ea typeface="微软雅黑" panose="020B0503020204020204" charset="-122"/>
            </a:endParaRPr>
          </a:p>
          <a:p>
            <a:pPr algn="l"/>
            <a:endParaRPr lang="zh-CN" altLang="en-US" sz="20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16876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core</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核心文件</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登录类）</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337"/>
          <p:cNvPicPr>
            <a:picLocks noChangeAspect="1"/>
          </p:cNvPicPr>
          <p:nvPr/>
        </p:nvPicPr>
        <p:blipFill>
          <a:blip r:embed="rId3"/>
          <a:stretch>
            <a:fillRect/>
          </a:stretch>
        </p:blipFill>
        <p:spPr>
          <a:xfrm>
            <a:off x="722630" y="1400175"/>
            <a:ext cx="2952750" cy="63817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118610" y="1200785"/>
            <a:ext cx="7440930" cy="5111750"/>
          </a:xfrm>
          <a:prstGeom prst="rect">
            <a:avLst/>
          </a:prstGeom>
        </p:spPr>
      </p:pic>
      <p:pic>
        <p:nvPicPr>
          <p:cNvPr id="3" name="图片 2" descr="海3"/>
          <p:cNvPicPr>
            <a:picLocks noChangeAspect="1"/>
          </p:cNvPicPr>
          <p:nvPr>
            <p:custDataLst>
              <p:tags r:id="rId6"/>
            </p:custDataLst>
          </p:nvPr>
        </p:nvPicPr>
        <p:blipFill>
          <a:blip r:embed="rId7"/>
          <a:stretch>
            <a:fillRect/>
          </a:stretch>
        </p:blipFill>
        <p:spPr>
          <a:xfrm>
            <a:off x="834390" y="3762375"/>
            <a:ext cx="1676400" cy="1744980"/>
          </a:xfrm>
          <a:prstGeom prst="rect">
            <a:avLst/>
          </a:prstGeom>
        </p:spPr>
      </p:pic>
      <p:sp>
        <p:nvSpPr>
          <p:cNvPr id="5" name="圆角矩形 4"/>
          <p:cNvSpPr/>
          <p:nvPr/>
        </p:nvSpPr>
        <p:spPr>
          <a:xfrm>
            <a:off x="1178560" y="2196465"/>
            <a:ext cx="3083560" cy="14960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 name="文本框 5"/>
          <p:cNvSpPr txBox="1"/>
          <p:nvPr/>
        </p:nvSpPr>
        <p:spPr>
          <a:xfrm>
            <a:off x="1296035" y="2288540"/>
            <a:ext cx="2822575" cy="133096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cs typeface="宋体" panose="02010600030101010101" pitchFamily="2" charset="-122"/>
              </a:rPr>
              <a:t>这里的逻辑跟注册函数差不多，用到</a:t>
            </a:r>
            <a:r>
              <a:rPr lang="en-US" altLang="zh-CN" sz="2000">
                <a:latin typeface="宋体" panose="02010600030101010101" pitchFamily="2" charset="-122"/>
                <a:ea typeface="宋体" panose="02010600030101010101" pitchFamily="2" charset="-122"/>
                <a:cs typeface="宋体" panose="02010600030101010101" pitchFamily="2" charset="-122"/>
              </a:rPr>
              <a:t>api</a:t>
            </a:r>
            <a:r>
              <a:rPr lang="zh-CN" altLang="en-US" sz="2000">
                <a:latin typeface="宋体" panose="02010600030101010101" pitchFamily="2" charset="-122"/>
                <a:ea typeface="宋体" panose="02010600030101010101" pitchFamily="2" charset="-122"/>
                <a:cs typeface="宋体" panose="02010600030101010101" pitchFamily="2" charset="-122"/>
              </a:rPr>
              <a:t>中的登录信息函数来获取登录信息，再进行判断</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47229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core</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核心文件</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笔记类</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endPar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337"/>
          <p:cNvPicPr>
            <a:picLocks noChangeAspect="1"/>
          </p:cNvPicPr>
          <p:nvPr/>
        </p:nvPicPr>
        <p:blipFill>
          <a:blip r:embed="rId3"/>
          <a:stretch>
            <a:fillRect/>
          </a:stretch>
        </p:blipFill>
        <p:spPr>
          <a:xfrm>
            <a:off x="722630" y="1400175"/>
            <a:ext cx="2952750" cy="63817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3310890" y="1278255"/>
            <a:ext cx="8778240" cy="4343400"/>
          </a:xfrm>
          <a:prstGeom prst="rect">
            <a:avLst/>
          </a:prstGeom>
        </p:spPr>
      </p:pic>
      <p:pic>
        <p:nvPicPr>
          <p:cNvPr id="112" name="图片 111"/>
          <p:cNvPicPr/>
          <p:nvPr/>
        </p:nvPicPr>
        <p:blipFill>
          <a:blip r:embed="rId6"/>
          <a:stretch>
            <a:fillRect/>
          </a:stretch>
        </p:blipFill>
        <p:spPr>
          <a:xfrm>
            <a:off x="8607425" y="1278255"/>
            <a:ext cx="2586990" cy="2113280"/>
          </a:xfrm>
          <a:prstGeom prst="rect">
            <a:avLst/>
          </a:prstGeom>
          <a:noFill/>
          <a:ln w="9525">
            <a:noFill/>
          </a:ln>
        </p:spPr>
      </p:pic>
      <p:sp>
        <p:nvSpPr>
          <p:cNvPr id="4" name="文本框 3"/>
          <p:cNvSpPr txBox="1"/>
          <p:nvPr/>
        </p:nvSpPr>
        <p:spPr>
          <a:xfrm>
            <a:off x="532765" y="2239010"/>
            <a:ext cx="2486660" cy="304101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b="1">
                <a:latin typeface="宋体" panose="02010600030101010101" pitchFamily="2" charset="-122"/>
                <a:ea typeface="宋体" panose="02010600030101010101" pitchFamily="2" charset="-122"/>
                <a:cs typeface="宋体" panose="02010600030101010101" pitchFamily="2" charset="-122"/>
              </a:rPr>
              <a:t>来到我们最关键的一个日记类了，这里是初始化，有个日期的获取，我们可以记一下这个表示年月日时分的表示方法：</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algn="l"/>
            <a:r>
              <a:rPr lang="en-US" altLang="zh-CN" sz="2000" b="1">
                <a:latin typeface="宋体" panose="02010600030101010101" pitchFamily="2" charset="-122"/>
                <a:ea typeface="宋体" panose="02010600030101010101" pitchFamily="2" charset="-122"/>
                <a:cs typeface="宋体" panose="02010600030101010101" pitchFamily="2" charset="-122"/>
              </a:rPr>
              <a:t>%Y-%m-%d %H:%M</a:t>
            </a:r>
            <a:endParaRPr lang="en-US" altLang="zh-CN" sz="20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47229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core</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核心文件</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笔记类</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endPar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337"/>
          <p:cNvPicPr>
            <a:picLocks noChangeAspect="1"/>
          </p:cNvPicPr>
          <p:nvPr/>
        </p:nvPicPr>
        <p:blipFill>
          <a:blip r:embed="rId3"/>
          <a:stretch>
            <a:fillRect/>
          </a:stretch>
        </p:blipFill>
        <p:spPr>
          <a:xfrm>
            <a:off x="722630" y="1400175"/>
            <a:ext cx="2952750" cy="63817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365625" y="1199515"/>
            <a:ext cx="7010400" cy="4610100"/>
          </a:xfrm>
          <a:prstGeom prst="rect">
            <a:avLst/>
          </a:prstGeom>
        </p:spPr>
      </p:pic>
      <p:pic>
        <p:nvPicPr>
          <p:cNvPr id="110" name="图片 109"/>
          <p:cNvPicPr/>
          <p:nvPr>
            <p:custDataLst>
              <p:tags r:id="rId6"/>
            </p:custDataLst>
          </p:nvPr>
        </p:nvPicPr>
        <p:blipFill>
          <a:blip r:embed="rId7"/>
          <a:stretch>
            <a:fillRect/>
          </a:stretch>
        </p:blipFill>
        <p:spPr>
          <a:xfrm>
            <a:off x="650875" y="4168140"/>
            <a:ext cx="1324610" cy="1397000"/>
          </a:xfrm>
          <a:prstGeom prst="rect">
            <a:avLst/>
          </a:prstGeom>
          <a:noFill/>
          <a:ln w="9525">
            <a:noFill/>
          </a:ln>
        </p:spPr>
      </p:pic>
      <p:sp>
        <p:nvSpPr>
          <p:cNvPr id="3" name="文本框 2"/>
          <p:cNvSpPr txBox="1"/>
          <p:nvPr/>
        </p:nvSpPr>
        <p:spPr>
          <a:xfrm>
            <a:off x="722630" y="2239010"/>
            <a:ext cx="3544570" cy="15957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cs typeface="宋体" panose="02010600030101010101" pitchFamily="2" charset="-122"/>
              </a:rPr>
              <a:t>这里是用来写日记并保存日记的函数，在接受用户输入的日记后，用到</a:t>
            </a:r>
            <a:r>
              <a:rPr lang="en-US" altLang="zh-CN" sz="2000">
                <a:latin typeface="宋体" panose="02010600030101010101" pitchFamily="2" charset="-122"/>
                <a:ea typeface="宋体" panose="02010600030101010101" pitchFamily="2" charset="-122"/>
                <a:cs typeface="宋体" panose="02010600030101010101" pitchFamily="2" charset="-122"/>
              </a:rPr>
              <a:t>save_data</a:t>
            </a:r>
            <a:r>
              <a:rPr lang="zh-CN" altLang="en-US" sz="2000">
                <a:latin typeface="宋体" panose="02010600030101010101" pitchFamily="2" charset="-122"/>
                <a:ea typeface="宋体" panose="02010600030101010101" pitchFamily="2" charset="-122"/>
                <a:cs typeface="宋体" panose="02010600030101010101" pitchFamily="2" charset="-122"/>
              </a:rPr>
              <a:t>函数来保存到</a:t>
            </a:r>
            <a:r>
              <a:rPr lang="en-US" altLang="zh-CN" sz="2000">
                <a:latin typeface="宋体" panose="02010600030101010101" pitchFamily="2" charset="-122"/>
                <a:ea typeface="宋体" panose="02010600030101010101" pitchFamily="2" charset="-122"/>
                <a:cs typeface="宋体" panose="02010600030101010101" pitchFamily="2" charset="-122"/>
              </a:rPr>
              <a:t>user_info</a:t>
            </a:r>
            <a:r>
              <a:rPr lang="zh-CN" altLang="en-US" sz="2000">
                <a:latin typeface="宋体" panose="02010600030101010101" pitchFamily="2" charset="-122"/>
                <a:ea typeface="宋体" panose="02010600030101010101" pitchFamily="2" charset="-122"/>
                <a:cs typeface="宋体" panose="02010600030101010101" pitchFamily="2" charset="-122"/>
              </a:rPr>
              <a:t>的文件目录下</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47229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core</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核心文件</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笔记类</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endPar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337"/>
          <p:cNvPicPr>
            <a:picLocks noChangeAspect="1"/>
          </p:cNvPicPr>
          <p:nvPr/>
        </p:nvPicPr>
        <p:blipFill>
          <a:blip r:embed="rId3"/>
          <a:stretch>
            <a:fillRect/>
          </a:stretch>
        </p:blipFill>
        <p:spPr>
          <a:xfrm>
            <a:off x="722630" y="1400175"/>
            <a:ext cx="2952750" cy="63817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325620" y="1400175"/>
            <a:ext cx="7010400" cy="3970020"/>
          </a:xfrm>
          <a:prstGeom prst="rect">
            <a:avLst/>
          </a:prstGeom>
        </p:spPr>
      </p:pic>
      <p:pic>
        <p:nvPicPr>
          <p:cNvPr id="107" name="图片 106"/>
          <p:cNvPicPr/>
          <p:nvPr>
            <p:custDataLst>
              <p:tags r:id="rId6"/>
            </p:custDataLst>
          </p:nvPr>
        </p:nvPicPr>
        <p:blipFill>
          <a:blip r:embed="rId7"/>
          <a:stretch>
            <a:fillRect/>
          </a:stretch>
        </p:blipFill>
        <p:spPr>
          <a:xfrm>
            <a:off x="925830" y="2239010"/>
            <a:ext cx="2511425" cy="1120775"/>
          </a:xfrm>
          <a:prstGeom prst="rect">
            <a:avLst/>
          </a:prstGeom>
          <a:noFill/>
          <a:ln w="9525">
            <a:noFill/>
          </a:ln>
        </p:spPr>
      </p:pic>
      <p:sp>
        <p:nvSpPr>
          <p:cNvPr id="3" name="对角圆角矩形 2"/>
          <p:cNvSpPr/>
          <p:nvPr/>
        </p:nvSpPr>
        <p:spPr>
          <a:xfrm>
            <a:off x="852805" y="3662045"/>
            <a:ext cx="3267075" cy="179133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85850" y="3662045"/>
            <a:ext cx="2791460" cy="179133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solidFill>
                  <a:srgbClr val="FFFF00"/>
                </a:solidFill>
                <a:latin typeface="Arial" panose="020B0604020202020204" pitchFamily="34" charset="0"/>
                <a:ea typeface="微软雅黑" panose="020B0503020204020204" charset="-122"/>
              </a:rPr>
              <a:t>读取函数就更简单了，我们用到</a:t>
            </a:r>
            <a:r>
              <a:rPr lang="en-US" altLang="zh-CN" sz="2000">
                <a:solidFill>
                  <a:srgbClr val="FFFF00"/>
                </a:solidFill>
                <a:latin typeface="Arial" panose="020B0604020202020204" pitchFamily="34" charset="0"/>
                <a:ea typeface="微软雅黑" panose="020B0503020204020204" charset="-122"/>
              </a:rPr>
              <a:t>get_data</a:t>
            </a:r>
            <a:r>
              <a:rPr lang="zh-CN" altLang="en-US" sz="2000">
                <a:solidFill>
                  <a:srgbClr val="FFFF00"/>
                </a:solidFill>
                <a:latin typeface="Arial" panose="020B0604020202020204" pitchFamily="34" charset="0"/>
                <a:ea typeface="微软雅黑" panose="020B0503020204020204" charset="-122"/>
              </a:rPr>
              <a:t>函数来获取信息，然后按照用户输入的日记标题，输出日记</a:t>
            </a:r>
            <a:r>
              <a:rPr lang="zh-CN" altLang="en-US" sz="2000">
                <a:solidFill>
                  <a:srgbClr val="FFFF00"/>
                </a:solidFill>
                <a:latin typeface="Arial" panose="020B0604020202020204" pitchFamily="34" charset="0"/>
                <a:ea typeface="微软雅黑" panose="020B0503020204020204" charset="-122"/>
              </a:rPr>
              <a:t>内容</a:t>
            </a:r>
            <a:endParaRPr lang="zh-CN" altLang="en-US" sz="2000">
              <a:solidFill>
                <a:srgbClr val="FFFF00"/>
              </a:soli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3309"/>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7749" y="90876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5146172" y="1869995"/>
            <a:ext cx="680323"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01</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5035020" y="2541470"/>
            <a:ext cx="2224286" cy="646331"/>
          </a:xfrm>
          <a:prstGeom prst="rect">
            <a:avLst/>
          </a:prstGeom>
          <a:noFill/>
        </p:spPr>
        <p:txBody>
          <a:bodyPr wrap="square" rtlCol="0">
            <a:spAutoFit/>
          </a:bodyPr>
          <a:lstStyle/>
          <a:p>
            <a:pPr algn="ctr"/>
            <a:r>
              <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基础知识</a:t>
            </a:r>
            <a:endParaRPr lang="zh-CN" altLang="en-US" sz="36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325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47229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core</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核心文件</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笔记类</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endPar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337"/>
          <p:cNvPicPr>
            <a:picLocks noChangeAspect="1"/>
          </p:cNvPicPr>
          <p:nvPr/>
        </p:nvPicPr>
        <p:blipFill>
          <a:blip r:embed="rId3"/>
          <a:stretch>
            <a:fillRect/>
          </a:stretch>
        </p:blipFill>
        <p:spPr>
          <a:xfrm>
            <a:off x="722630" y="1400175"/>
            <a:ext cx="2952750" cy="63817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224655" y="1200785"/>
            <a:ext cx="7223760" cy="5120640"/>
          </a:xfrm>
          <a:prstGeom prst="rect">
            <a:avLst/>
          </a:prstGeom>
        </p:spPr>
      </p:pic>
      <p:sp>
        <p:nvSpPr>
          <p:cNvPr id="4" name="文本框 3"/>
          <p:cNvSpPr txBox="1"/>
          <p:nvPr/>
        </p:nvSpPr>
        <p:spPr>
          <a:xfrm>
            <a:off x="722630" y="2356400"/>
            <a:ext cx="4064000" cy="1753235"/>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备份：从</a:t>
            </a:r>
            <a:r>
              <a:rPr lang="en-US" altLang="zh-CN" sz="1800">
                <a:latin typeface="Arial" panose="020B0604020202020204" pitchFamily="34" charset="0"/>
                <a:ea typeface="微软雅黑" panose="020B0503020204020204" charset="-122"/>
              </a:rPr>
              <a:t>user_info</a:t>
            </a:r>
            <a:r>
              <a:rPr lang="zh-CN" altLang="en-US" sz="1800">
                <a:latin typeface="Arial" panose="020B0604020202020204" pitchFamily="34" charset="0"/>
                <a:ea typeface="微软雅黑" panose="020B0503020204020204" charset="-122"/>
              </a:rPr>
              <a:t>里获取用户信息，再保存到另一个文件目录</a:t>
            </a:r>
            <a:r>
              <a:rPr lang="en-US" altLang="zh-CN" sz="1800">
                <a:latin typeface="Arial" panose="020B0604020202020204" pitchFamily="34" charset="0"/>
                <a:ea typeface="微软雅黑" panose="020B0503020204020204" charset="-122"/>
              </a:rPr>
              <a:t>user_info_backup</a:t>
            </a:r>
            <a:endParaRPr lang="en-US" altLang="zh-CN"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修复：从</a:t>
            </a:r>
            <a:r>
              <a:rPr lang="en-US" altLang="zh-CN" sz="1800">
                <a:latin typeface="Arial" panose="020B0604020202020204" pitchFamily="34" charset="0"/>
                <a:ea typeface="微软雅黑" panose="020B0503020204020204" charset="-122"/>
              </a:rPr>
              <a:t>user_info_backup</a:t>
            </a:r>
            <a:r>
              <a:rPr lang="zh-CN" altLang="en-US" sz="1800">
                <a:latin typeface="Arial" panose="020B0604020202020204" pitchFamily="34" charset="0"/>
                <a:ea typeface="微软雅黑" panose="020B0503020204020204" charset="-122"/>
              </a:rPr>
              <a:t>里获取用户信息，再还原回</a:t>
            </a:r>
            <a:r>
              <a:rPr lang="en-US" altLang="zh-CN" sz="1800">
                <a:latin typeface="Arial" panose="020B0604020202020204" pitchFamily="34" charset="0"/>
                <a:ea typeface="微软雅黑" panose="020B0503020204020204" charset="-122"/>
              </a:rPr>
              <a:t>user_info</a:t>
            </a:r>
            <a:endParaRPr lang="en-US" altLang="zh-CN"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更新：待</a:t>
            </a:r>
            <a:r>
              <a:rPr lang="zh-CN" altLang="en-US" sz="1800">
                <a:latin typeface="Arial" panose="020B0604020202020204" pitchFamily="34" charset="0"/>
                <a:ea typeface="微软雅黑" panose="020B0503020204020204" charset="-122"/>
              </a:rPr>
              <a:t>拓展</a:t>
            </a:r>
            <a:endParaRPr lang="zh-CN" altLang="en-US" sz="1800">
              <a:latin typeface="Arial" panose="020B0604020202020204" pitchFamily="34" charset="0"/>
              <a:ea typeface="微软雅黑" panose="020B0503020204020204" charset="-122"/>
            </a:endParaRPr>
          </a:p>
        </p:txBody>
      </p:sp>
      <p:pic>
        <p:nvPicPr>
          <p:cNvPr id="5" name="图片 4" descr="海3"/>
          <p:cNvPicPr>
            <a:picLocks noChangeAspect="1"/>
          </p:cNvPicPr>
          <p:nvPr>
            <p:custDataLst>
              <p:tags r:id="rId6"/>
            </p:custDataLst>
          </p:nvPr>
        </p:nvPicPr>
        <p:blipFill>
          <a:blip r:embed="rId7"/>
          <a:stretch>
            <a:fillRect/>
          </a:stretch>
        </p:blipFill>
        <p:spPr>
          <a:xfrm>
            <a:off x="1398905" y="4350385"/>
            <a:ext cx="1111885" cy="11569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47229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core</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核心文件</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运行模块</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endPar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337"/>
          <p:cNvPicPr>
            <a:picLocks noChangeAspect="1"/>
          </p:cNvPicPr>
          <p:nvPr/>
        </p:nvPicPr>
        <p:blipFill>
          <a:blip r:embed="rId3"/>
          <a:stretch>
            <a:fillRect/>
          </a:stretch>
        </p:blipFill>
        <p:spPr>
          <a:xfrm>
            <a:off x="722630" y="1400175"/>
            <a:ext cx="2952750" cy="63817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5680710" y="1083310"/>
            <a:ext cx="5360670" cy="5367655"/>
          </a:xfrm>
          <a:prstGeom prst="rect">
            <a:avLst/>
          </a:prstGeom>
        </p:spPr>
      </p:pic>
      <p:pic>
        <p:nvPicPr>
          <p:cNvPr id="107" name="图片 106"/>
          <p:cNvPicPr/>
          <p:nvPr/>
        </p:nvPicPr>
        <p:blipFill>
          <a:blip r:embed="rId6"/>
          <a:stretch>
            <a:fillRect/>
          </a:stretch>
        </p:blipFill>
        <p:spPr>
          <a:xfrm>
            <a:off x="925830" y="4365625"/>
            <a:ext cx="2511425" cy="1120775"/>
          </a:xfrm>
          <a:prstGeom prst="rect">
            <a:avLst/>
          </a:prstGeom>
          <a:noFill/>
          <a:ln w="9525">
            <a:noFill/>
          </a:ln>
        </p:spPr>
      </p:pic>
      <p:sp>
        <p:nvSpPr>
          <p:cNvPr id="4" name="文本框 3"/>
          <p:cNvSpPr txBox="1"/>
          <p:nvPr/>
        </p:nvSpPr>
        <p:spPr>
          <a:xfrm>
            <a:off x="925830" y="2787565"/>
            <a:ext cx="4064000" cy="101473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rPr>
              <a:t>就是设计一系列循环来处理用户的输入并输出，涉及到较多前面课学到的内容，不多讲</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47229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core</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核心文件</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运行模块</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endPar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descr="屏幕截图 2023-12-17 235337"/>
          <p:cNvPicPr>
            <a:picLocks noChangeAspect="1"/>
          </p:cNvPicPr>
          <p:nvPr/>
        </p:nvPicPr>
        <p:blipFill>
          <a:blip r:embed="rId3"/>
          <a:stretch>
            <a:fillRect/>
          </a:stretch>
        </p:blipFill>
        <p:spPr>
          <a:xfrm>
            <a:off x="722630" y="1400175"/>
            <a:ext cx="2952750" cy="63817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096000" y="1470660"/>
            <a:ext cx="4122420" cy="2026920"/>
          </a:xfrm>
          <a:prstGeom prst="rect">
            <a:avLst/>
          </a:prstGeom>
        </p:spPr>
      </p:pic>
      <p:sp>
        <p:nvSpPr>
          <p:cNvPr id="3" name="文本框 2"/>
          <p:cNvSpPr txBox="1"/>
          <p:nvPr/>
        </p:nvSpPr>
        <p:spPr>
          <a:xfrm>
            <a:off x="1569085" y="2449745"/>
            <a:ext cx="4064000" cy="460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latin typeface="宋体" panose="02010600030101010101" pitchFamily="2" charset="-122"/>
                <a:ea typeface="宋体" panose="02010600030101010101" pitchFamily="2" charset="-122"/>
              </a:rPr>
              <a:t>这个也是</a:t>
            </a:r>
            <a:endParaRPr lang="zh-CN" altLang="en-US" sz="24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47229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run</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运行文件</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运行模块</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endPar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p:cNvPicPr>
            <a:picLocks noChangeAspect="1"/>
          </p:cNvPicPr>
          <p:nvPr>
            <p:custDataLst>
              <p:tags r:id="rId3"/>
            </p:custDataLst>
          </p:nvPr>
        </p:nvPicPr>
        <p:blipFill>
          <a:blip r:embed="rId4"/>
          <a:stretch>
            <a:fillRect/>
          </a:stretch>
        </p:blipFill>
        <p:spPr>
          <a:xfrm>
            <a:off x="862965" y="1360805"/>
            <a:ext cx="2270760" cy="46482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2517775" y="1438910"/>
            <a:ext cx="8913495" cy="2222500"/>
          </a:xfrm>
          <a:prstGeom prst="rect">
            <a:avLst/>
          </a:prstGeom>
        </p:spPr>
      </p:pic>
      <p:pic>
        <p:nvPicPr>
          <p:cNvPr id="2" name="图片 1" descr="607da945e0ad8GFb"/>
          <p:cNvPicPr>
            <a:picLocks noChangeAspect="1"/>
          </p:cNvPicPr>
          <p:nvPr/>
        </p:nvPicPr>
        <p:blipFill>
          <a:blip r:embed="rId7"/>
          <a:stretch>
            <a:fillRect/>
          </a:stretch>
        </p:blipFill>
        <p:spPr>
          <a:xfrm>
            <a:off x="314325" y="3429000"/>
            <a:ext cx="2009140" cy="2009140"/>
          </a:xfrm>
          <a:prstGeom prst="rect">
            <a:avLst/>
          </a:prstGeom>
        </p:spPr>
      </p:pic>
      <p:sp>
        <p:nvSpPr>
          <p:cNvPr id="4" name="文本框 3"/>
          <p:cNvSpPr txBox="1"/>
          <p:nvPr/>
        </p:nvSpPr>
        <p:spPr>
          <a:xfrm>
            <a:off x="2822575" y="4241080"/>
            <a:ext cx="4064000" cy="384810"/>
          </a:xfrm>
          <a:prstGeom prst="rect">
            <a:avLst/>
          </a:prstGeom>
        </p:spPr>
        <p:txBody>
          <a:bodyPr>
            <a:spAutoFit/>
            <a:extLst>
              <a:ext uri="{4A0BC546-FE56-4ADE-93B0-CB8AF2F6F144}">
                <wpsdc:textFrameExt xmlns:wpsdc="http://www.wps.cn/officeDocument/2022/drawingmlCustomData" type="text"/>
              </a:ext>
            </a:extLst>
          </a:bodyPr>
          <a:p>
            <a:pPr algn="l"/>
            <a:endParaRPr lang="zh-CN" altLang="en-US" sz="1800">
              <a:latin typeface="Arial" panose="020B0604020202020204" pitchFamily="34" charset="0"/>
              <a:ea typeface="微软雅黑" panose="020B0503020204020204" charset="-122"/>
            </a:endParaRPr>
          </a:p>
        </p:txBody>
      </p:sp>
      <p:sp>
        <p:nvSpPr>
          <p:cNvPr id="6" name="圆角矩形 5"/>
          <p:cNvSpPr/>
          <p:nvPr/>
        </p:nvSpPr>
        <p:spPr>
          <a:xfrm>
            <a:off x="2493010" y="4089400"/>
            <a:ext cx="5434330" cy="1567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822575" y="4159165"/>
            <a:ext cx="4064000" cy="132207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solidFill>
                  <a:schemeClr val="bg1"/>
                </a:solidFill>
                <a:latin typeface="Arial" panose="020B0604020202020204" pitchFamily="34" charset="0"/>
                <a:ea typeface="微软雅黑" panose="020B0503020204020204" charset="-122"/>
              </a:rPr>
              <a:t>同学们，到了我们最后最简单的一个文件了！！我们这里就是引用核心文件中的</a:t>
            </a:r>
            <a:r>
              <a:rPr lang="en-US" altLang="zh-CN" sz="2000">
                <a:solidFill>
                  <a:schemeClr val="bg1"/>
                </a:solidFill>
                <a:latin typeface="Arial" panose="020B0604020202020204" pitchFamily="34" charset="0"/>
                <a:ea typeface="微软雅黑" panose="020B0503020204020204" charset="-122"/>
              </a:rPr>
              <a:t>run</a:t>
            </a:r>
            <a:r>
              <a:rPr lang="zh-CN" altLang="en-US" sz="2000">
                <a:solidFill>
                  <a:schemeClr val="bg1"/>
                </a:solidFill>
                <a:latin typeface="Arial" panose="020B0604020202020204" pitchFamily="34" charset="0"/>
                <a:ea typeface="微软雅黑" panose="020B0503020204020204" charset="-122"/>
              </a:rPr>
              <a:t>函数就完成我们的</a:t>
            </a:r>
            <a:r>
              <a:rPr lang="zh-CN" altLang="en-US" sz="2000">
                <a:solidFill>
                  <a:schemeClr val="bg1"/>
                </a:solidFill>
                <a:latin typeface="Arial" panose="020B0604020202020204" pitchFamily="34" charset="0"/>
                <a:ea typeface="微软雅黑" panose="020B0503020204020204" charset="-122"/>
              </a:rPr>
              <a:t>程序啦</a:t>
            </a:r>
            <a:endParaRPr lang="zh-CN" altLang="en-US" sz="2000">
              <a:solidFill>
                <a:schemeClr val="bg1"/>
              </a:soli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956945" y="3712845"/>
            <a:ext cx="4670425" cy="113982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956310" y="1240155"/>
            <a:ext cx="4904740" cy="243205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总体</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布局逻辑</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2" name="文本框 1"/>
          <p:cNvSpPr txBox="1"/>
          <p:nvPr/>
        </p:nvSpPr>
        <p:spPr>
          <a:xfrm>
            <a:off x="1041400" y="1200785"/>
            <a:ext cx="4945380" cy="141859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2000">
                <a:latin typeface="宋体" panose="02010600030101010101" pitchFamily="2" charset="-122"/>
                <a:ea typeface="宋体" panose="02010600030101010101" pitchFamily="2" charset="-122"/>
                <a:cs typeface="宋体" panose="02010600030101010101" pitchFamily="2" charset="-122"/>
              </a:rPr>
              <a:t>DB</a:t>
            </a:r>
            <a:r>
              <a:rPr lang="zh-CN" altLang="en-US" sz="2000">
                <a:latin typeface="宋体" panose="02010600030101010101" pitchFamily="2" charset="-122"/>
                <a:ea typeface="宋体" panose="02010600030101010101" pitchFamily="2" charset="-122"/>
                <a:cs typeface="宋体" panose="02010600030101010101" pitchFamily="2" charset="-122"/>
              </a:rPr>
              <a:t>：就是一个小型的数据库</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457200" algn="l"/>
            <a:r>
              <a:rPr lang="zh-CN" altLang="en-US" sz="2000">
                <a:latin typeface="宋体" panose="02010600030101010101" pitchFamily="2" charset="-122"/>
                <a:ea typeface="宋体" panose="02010600030101010101" pitchFamily="2" charset="-122"/>
                <a:cs typeface="宋体" panose="02010600030101010101" pitchFamily="2" charset="-122"/>
              </a:rPr>
              <a:t>夹在里边的：</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457200" algn="l"/>
            <a:r>
              <a:rPr lang="en-US" altLang="zh-CN" sz="2000">
                <a:latin typeface="宋体" panose="02010600030101010101" pitchFamily="2" charset="-122"/>
                <a:ea typeface="宋体" panose="02010600030101010101" pitchFamily="2" charset="-122"/>
                <a:cs typeface="宋体" panose="02010600030101010101" pitchFamily="2" charset="-122"/>
              </a:rPr>
              <a:t>user_info:</a:t>
            </a:r>
            <a:r>
              <a:rPr lang="zh-CN" altLang="en-US" sz="2000">
                <a:latin typeface="宋体" panose="02010600030101010101" pitchFamily="2" charset="-122"/>
                <a:ea typeface="宋体" panose="02010600030101010101" pitchFamily="2" charset="-122"/>
                <a:cs typeface="宋体" panose="02010600030101010101" pitchFamily="2" charset="-122"/>
              </a:rPr>
              <a:t>存用户信息的主要文件目录</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457200" algn="l"/>
            <a:r>
              <a:rPr lang="en-US" altLang="zh-CN" sz="2000">
                <a:latin typeface="宋体" panose="02010600030101010101" pitchFamily="2" charset="-122"/>
                <a:ea typeface="宋体" panose="02010600030101010101" pitchFamily="2" charset="-122"/>
                <a:cs typeface="宋体" panose="02010600030101010101" pitchFamily="2" charset="-122"/>
              </a:rPr>
              <a:t>user_info_backup:</a:t>
            </a:r>
            <a:r>
              <a:rPr lang="zh-CN" altLang="en-US" sz="2000">
                <a:latin typeface="宋体" panose="02010600030101010101" pitchFamily="2" charset="-122"/>
                <a:ea typeface="宋体" panose="02010600030101010101" pitchFamily="2" charset="-122"/>
                <a:cs typeface="宋体" panose="02010600030101010101" pitchFamily="2" charset="-122"/>
              </a:rPr>
              <a:t>用来备份的文件目录</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457200" algn="l"/>
            <a:r>
              <a:rPr lang="en-US" altLang="zh-CN" sz="2000">
                <a:latin typeface="宋体" panose="02010600030101010101" pitchFamily="2" charset="-122"/>
                <a:ea typeface="宋体" panose="02010600030101010101" pitchFamily="2" charset="-122"/>
                <a:cs typeface="宋体" panose="02010600030101010101" pitchFamily="2" charset="-122"/>
              </a:rPr>
              <a:t>da_handle:</a:t>
            </a:r>
            <a:r>
              <a:rPr lang="zh-CN" altLang="en-US" sz="2000">
                <a:latin typeface="宋体" panose="02010600030101010101" pitchFamily="2" charset="-122"/>
                <a:ea typeface="宋体" panose="02010600030101010101" pitchFamily="2" charset="-122"/>
                <a:cs typeface="宋体" panose="02010600030101010101" pitchFamily="2" charset="-122"/>
              </a:rPr>
              <a:t>用来放处理数据的方法的文件</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descr="屏幕截图 2023-12-17 174534"/>
          <p:cNvPicPr>
            <a:picLocks noChangeAspect="1"/>
          </p:cNvPicPr>
          <p:nvPr>
            <p:custDataLst>
              <p:tags r:id="rId3"/>
            </p:custDataLst>
          </p:nvPr>
        </p:nvPicPr>
        <p:blipFill>
          <a:blip r:embed="rId4"/>
          <a:stretch>
            <a:fillRect/>
          </a:stretch>
        </p:blipFill>
        <p:spPr>
          <a:xfrm>
            <a:off x="7219950" y="1358900"/>
            <a:ext cx="3305175" cy="2781300"/>
          </a:xfrm>
          <a:prstGeom prst="rect">
            <a:avLst/>
          </a:prstGeom>
        </p:spPr>
      </p:pic>
      <p:sp>
        <p:nvSpPr>
          <p:cNvPr id="3" name="文本框 2"/>
          <p:cNvSpPr txBox="1"/>
          <p:nvPr/>
        </p:nvSpPr>
        <p:spPr>
          <a:xfrm>
            <a:off x="925830" y="3644265"/>
            <a:ext cx="4834890" cy="101473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000">
                <a:latin typeface="宋体" panose="02010600030101010101" pitchFamily="2" charset="-122"/>
                <a:ea typeface="宋体" panose="02010600030101010101" pitchFamily="2" charset="-122"/>
                <a:cs typeface="宋体" panose="02010600030101010101" pitchFamily="2" charset="-122"/>
              </a:rPr>
              <a:t>api:</a:t>
            </a:r>
            <a:r>
              <a:rPr lang="zh-CN" altLang="en-US" sz="2000">
                <a:latin typeface="宋体" panose="02010600030101010101" pitchFamily="2" charset="-122"/>
                <a:ea typeface="宋体" panose="02010600030101010101" pitchFamily="2" charset="-122"/>
                <a:cs typeface="宋体" panose="02010600030101010101" pitchFamily="2" charset="-122"/>
              </a:rPr>
              <a:t>就是一个更具体的处理信息的方法库</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457200" algn="l"/>
            <a:r>
              <a:rPr lang="zh-CN" altLang="en-US" sz="2000">
                <a:latin typeface="宋体" panose="02010600030101010101" pitchFamily="2" charset="-122"/>
                <a:ea typeface="宋体" panose="02010600030101010101" pitchFamily="2" charset="-122"/>
                <a:cs typeface="宋体" panose="02010600030101010101" pitchFamily="2" charset="-122"/>
              </a:rPr>
              <a:t>夹在里边的：</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457200" algn="l"/>
            <a:r>
              <a:rPr lang="en-US" altLang="zh-CN" sz="2000">
                <a:latin typeface="宋体" panose="02010600030101010101" pitchFamily="2" charset="-122"/>
                <a:ea typeface="宋体" panose="02010600030101010101" pitchFamily="2" charset="-122"/>
                <a:cs typeface="宋体" panose="02010600030101010101" pitchFamily="2" charset="-122"/>
              </a:rPr>
              <a:t>user_i</a:t>
            </a:r>
            <a:r>
              <a:rPr lang="zh-CN" altLang="en-US" sz="2000">
                <a:latin typeface="宋体" panose="02010600030101010101" pitchFamily="2" charset="-122"/>
                <a:ea typeface="宋体" panose="02010600030101010101" pitchFamily="2" charset="-122"/>
                <a:cs typeface="宋体" panose="02010600030101010101" pitchFamily="2" charset="-122"/>
              </a:rPr>
              <a:t>：存处理用户信息的方法</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8" name="图片 7" descr="海3"/>
          <p:cNvPicPr>
            <a:picLocks noChangeAspect="1"/>
          </p:cNvPicPr>
          <p:nvPr>
            <p:custDataLst>
              <p:tags r:id="rId5"/>
            </p:custDataLst>
          </p:nvPr>
        </p:nvPicPr>
        <p:blipFill>
          <a:blip r:embed="rId6"/>
          <a:stretch>
            <a:fillRect/>
          </a:stretch>
        </p:blipFill>
        <p:spPr>
          <a:xfrm>
            <a:off x="5539740" y="5073015"/>
            <a:ext cx="1111885" cy="1156970"/>
          </a:xfrm>
          <a:prstGeom prst="rect">
            <a:avLst/>
          </a:prstGeom>
        </p:spPr>
      </p:pic>
      <p:sp>
        <p:nvSpPr>
          <p:cNvPr id="9" name="单圆角矩形 8"/>
          <p:cNvSpPr/>
          <p:nvPr/>
        </p:nvSpPr>
        <p:spPr>
          <a:xfrm>
            <a:off x="6522720" y="4435475"/>
            <a:ext cx="3103880" cy="1017905"/>
          </a:xfrm>
          <a:prstGeom prst="round1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522720" y="4456430"/>
            <a:ext cx="2914015" cy="101600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宋体" panose="02010600030101010101" pitchFamily="2" charset="-122"/>
                <a:ea typeface="宋体" panose="02010600030101010101" pitchFamily="2" charset="-122"/>
              </a:rPr>
              <a:t>我们来做个小总结</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894715" y="2827655"/>
            <a:ext cx="4600575" cy="135382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1017270" y="1341755"/>
            <a:ext cx="4559300" cy="147574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项目文件布局</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总体</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布局逻辑</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4" name="图片 3" descr="屏幕截图 2023-12-17 174534"/>
          <p:cNvPicPr>
            <a:picLocks noChangeAspect="1"/>
          </p:cNvPicPr>
          <p:nvPr>
            <p:custDataLst>
              <p:tags r:id="rId3"/>
            </p:custDataLst>
          </p:nvPr>
        </p:nvPicPr>
        <p:blipFill>
          <a:blip r:embed="rId4"/>
          <a:stretch>
            <a:fillRect/>
          </a:stretch>
        </p:blipFill>
        <p:spPr>
          <a:xfrm>
            <a:off x="7219950" y="1358900"/>
            <a:ext cx="3305175" cy="2781300"/>
          </a:xfrm>
          <a:prstGeom prst="rect">
            <a:avLst/>
          </a:prstGeom>
        </p:spPr>
      </p:pic>
      <p:sp>
        <p:nvSpPr>
          <p:cNvPr id="5" name="文本框 4"/>
          <p:cNvSpPr txBox="1"/>
          <p:nvPr/>
        </p:nvSpPr>
        <p:spPr>
          <a:xfrm>
            <a:off x="1304925" y="1358815"/>
            <a:ext cx="4064000" cy="132207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000" b="1">
                <a:latin typeface="宋体" panose="02010600030101010101" pitchFamily="2" charset="-122"/>
                <a:ea typeface="宋体" panose="02010600030101010101" pitchFamily="2" charset="-122"/>
                <a:cs typeface="宋体" panose="02010600030101010101" pitchFamily="2" charset="-122"/>
                <a:sym typeface="+mn-ea"/>
              </a:rPr>
              <a:t>core:</a:t>
            </a:r>
            <a:r>
              <a:rPr lang="zh-CN" altLang="en-US" sz="2000" b="1">
                <a:latin typeface="宋体" panose="02010600030101010101" pitchFamily="2" charset="-122"/>
                <a:ea typeface="宋体" panose="02010600030101010101" pitchFamily="2" charset="-122"/>
                <a:cs typeface="宋体" panose="02010600030101010101" pitchFamily="2" charset="-122"/>
                <a:sym typeface="+mn-ea"/>
              </a:rPr>
              <a:t>完成个人日记系统制作的核心代码文件目录</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457200" algn="l"/>
            <a:r>
              <a:rPr lang="zh-CN" altLang="en-US" sz="2000" b="1">
                <a:latin typeface="宋体" panose="02010600030101010101" pitchFamily="2" charset="-122"/>
                <a:ea typeface="宋体" panose="02010600030101010101" pitchFamily="2" charset="-122"/>
                <a:cs typeface="宋体" panose="02010600030101010101" pitchFamily="2" charset="-122"/>
                <a:sym typeface="+mn-ea"/>
              </a:rPr>
              <a:t>夹在里边的：</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457200" algn="l"/>
            <a:r>
              <a:rPr lang="en-US" altLang="zh-CN" sz="2000" b="1">
                <a:latin typeface="宋体" panose="02010600030101010101" pitchFamily="2" charset="-122"/>
                <a:ea typeface="宋体" panose="02010600030101010101" pitchFamily="2" charset="-122"/>
                <a:cs typeface="宋体" panose="02010600030101010101" pitchFamily="2" charset="-122"/>
                <a:sym typeface="+mn-ea"/>
              </a:rPr>
              <a:t>src</a:t>
            </a:r>
            <a:r>
              <a:rPr lang="zh-CN" altLang="en-US" sz="2000" b="1">
                <a:latin typeface="宋体" panose="02010600030101010101" pitchFamily="2" charset="-122"/>
                <a:ea typeface="宋体" panose="02010600030101010101" pitchFamily="2" charset="-122"/>
                <a:cs typeface="宋体" panose="02010600030101010101" pitchFamily="2" charset="-122"/>
                <a:sym typeface="+mn-ea"/>
              </a:rPr>
              <a:t>：放核心代码</a:t>
            </a:r>
            <a:endParaRPr lang="zh-CN" altLang="en-US" sz="2000"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文本框 5"/>
          <p:cNvSpPr txBox="1"/>
          <p:nvPr/>
        </p:nvSpPr>
        <p:spPr>
          <a:xfrm>
            <a:off x="1224280" y="2880275"/>
            <a:ext cx="4064000" cy="101473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000" b="1">
                <a:latin typeface="宋体" panose="02010600030101010101" pitchFamily="2" charset="-122"/>
                <a:ea typeface="宋体" panose="02010600030101010101" pitchFamily="2" charset="-122"/>
                <a:cs typeface="宋体" panose="02010600030101010101" pitchFamily="2" charset="-122"/>
              </a:rPr>
              <a:t>run</a:t>
            </a:r>
            <a:r>
              <a:rPr lang="zh-CN" altLang="en-US" sz="2000" b="1">
                <a:latin typeface="宋体" panose="02010600030101010101" pitchFamily="2" charset="-122"/>
                <a:ea typeface="宋体" panose="02010600030101010101" pitchFamily="2" charset="-122"/>
                <a:cs typeface="宋体" panose="02010600030101010101" pitchFamily="2" charset="-122"/>
              </a:rPr>
              <a:t>：存放用来运行文件</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457200" algn="l"/>
            <a:r>
              <a:rPr lang="zh-CN" altLang="en-US" sz="2000" b="1">
                <a:latin typeface="宋体" panose="02010600030101010101" pitchFamily="2" charset="-122"/>
                <a:ea typeface="宋体" panose="02010600030101010101" pitchFamily="2" charset="-122"/>
                <a:cs typeface="宋体" panose="02010600030101010101" pitchFamily="2" charset="-122"/>
              </a:rPr>
              <a:t>夹在里边的：</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indent="457200" algn="l"/>
            <a:r>
              <a:rPr lang="en-US" altLang="zh-CN" sz="2000" b="1">
                <a:latin typeface="宋体" panose="02010600030101010101" pitchFamily="2" charset="-122"/>
                <a:ea typeface="宋体" panose="02010600030101010101" pitchFamily="2" charset="-122"/>
                <a:cs typeface="宋体" panose="02010600030101010101" pitchFamily="2" charset="-122"/>
              </a:rPr>
              <a:t>run:</a:t>
            </a:r>
            <a:r>
              <a:rPr lang="zh-CN" altLang="en-US" sz="2000" b="1">
                <a:latin typeface="宋体" panose="02010600030101010101" pitchFamily="2" charset="-122"/>
                <a:ea typeface="宋体" panose="02010600030101010101" pitchFamily="2" charset="-122"/>
                <a:cs typeface="宋体" panose="02010600030101010101" pitchFamily="2" charset="-122"/>
              </a:rPr>
              <a:t>用来运行代码</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90525" y="228600"/>
            <a:ext cx="11179810" cy="6288405"/>
          </a:xfrm>
          <a:prstGeom prst="rect">
            <a:avLst/>
          </a:prstGeom>
        </p:spPr>
      </p:pic>
      <p:sp>
        <p:nvSpPr>
          <p:cNvPr id="6" name="文本框 5"/>
          <p:cNvSpPr txBox="1"/>
          <p:nvPr/>
        </p:nvSpPr>
        <p:spPr>
          <a:xfrm>
            <a:off x="5585460" y="1199515"/>
            <a:ext cx="4380230" cy="3834130"/>
          </a:xfrm>
          <a:prstGeom prst="rect">
            <a:avLst/>
          </a:prstGeom>
        </p:spPr>
        <p:txBody>
          <a:bodyPr>
            <a:noAutofit/>
            <a:extLst>
              <a:ext uri="{4A0BC546-FE56-4ADE-93B0-CB8AF2F6F144}">
                <wpsdc:textFrameExt xmlns:wpsdc="http://www.wps.cn/officeDocument/2022/drawingmlCustomData" type="text"/>
              </a:ext>
            </a:extLst>
          </a:bodyPr>
          <a:p>
            <a:pPr algn="l"/>
            <a:r>
              <a:rPr lang="zh-CN" altLang="en-US" sz="3200" b="1">
                <a:latin typeface="宋体" panose="02010600030101010101" pitchFamily="2" charset="-122"/>
                <a:ea typeface="宋体" panose="02010600030101010101" pitchFamily="2" charset="-122"/>
              </a:rPr>
              <a:t>学完基础知识和项目制作后我们就可以开始我们的动手环节啦！！</a:t>
            </a:r>
            <a:endParaRPr lang="zh-CN" altLang="en-US" sz="3200" b="1">
              <a:latin typeface="宋体" panose="02010600030101010101" pitchFamily="2" charset="-122"/>
              <a:ea typeface="宋体" panose="02010600030101010101" pitchFamily="2" charset="-122"/>
            </a:endParaRPr>
          </a:p>
          <a:p>
            <a:pPr marL="457200" lvl="1" indent="457200" algn="l"/>
            <a:endParaRPr lang="zh-CN" altLang="en-US" sz="2400">
              <a:latin typeface="宋体" panose="02010600030101010101" pitchFamily="2" charset="-122"/>
              <a:ea typeface="宋体" panose="02010600030101010101" pitchFamily="2" charset="-122"/>
            </a:endParaRPr>
          </a:p>
          <a:p>
            <a:pPr indent="457200" algn="l"/>
            <a:endParaRPr lang="zh-CN" altLang="en-US" sz="2400">
              <a:latin typeface="宋体" panose="02010600030101010101" pitchFamily="2" charset="-122"/>
              <a:ea typeface="宋体" panose="02010600030101010101" pitchFamily="2" charset="-122"/>
            </a:endParaRPr>
          </a:p>
          <a:p>
            <a:pPr indent="457200" algn="l"/>
            <a:endParaRPr lang="zh-CN" altLang="en-US" sz="24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16876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3.2</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项目牛刀小试</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日记异常</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处理功能的添加</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p:cNvPicPr>
            <a:picLocks noChangeAspect="1"/>
          </p:cNvPicPr>
          <p:nvPr>
            <p:custDataLst>
              <p:tags r:id="rId3"/>
            </p:custDataLst>
          </p:nvPr>
        </p:nvPicPr>
        <p:blipFill>
          <a:blip r:embed="rId4"/>
          <a:stretch>
            <a:fillRect/>
          </a:stretch>
        </p:blipFill>
        <p:spPr>
          <a:xfrm>
            <a:off x="5051425" y="1199515"/>
            <a:ext cx="5760720" cy="2750820"/>
          </a:xfrm>
          <a:prstGeom prst="rect">
            <a:avLst/>
          </a:prstGeom>
        </p:spPr>
      </p:pic>
      <p:pic>
        <p:nvPicPr>
          <p:cNvPr id="5" name="图片 4" descr="海3"/>
          <p:cNvPicPr>
            <a:picLocks noChangeAspect="1"/>
          </p:cNvPicPr>
          <p:nvPr>
            <p:custDataLst>
              <p:tags r:id="rId5"/>
            </p:custDataLst>
          </p:nvPr>
        </p:nvPicPr>
        <p:blipFill>
          <a:blip r:embed="rId6"/>
          <a:stretch>
            <a:fillRect/>
          </a:stretch>
        </p:blipFill>
        <p:spPr>
          <a:xfrm>
            <a:off x="1398905" y="4350385"/>
            <a:ext cx="1111885" cy="1156970"/>
          </a:xfrm>
          <a:prstGeom prst="rect">
            <a:avLst/>
          </a:prstGeom>
        </p:spPr>
      </p:pic>
      <p:sp>
        <p:nvSpPr>
          <p:cNvPr id="3" name="文本框 2"/>
          <p:cNvSpPr txBox="1"/>
          <p:nvPr/>
        </p:nvSpPr>
        <p:spPr>
          <a:xfrm>
            <a:off x="1633220" y="2545080"/>
            <a:ext cx="2516505" cy="147320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回顾上节课内容，帮这个函数添加处理文件不存在的异常处理</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569085" y="498475"/>
            <a:ext cx="916876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3.2</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项目牛刀小试</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日记异常</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处理功能的添加</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5" name="图片 4" descr="海3"/>
          <p:cNvPicPr>
            <a:picLocks noChangeAspect="1"/>
          </p:cNvPicPr>
          <p:nvPr>
            <p:custDataLst>
              <p:tags r:id="rId3"/>
            </p:custDataLst>
          </p:nvPr>
        </p:nvPicPr>
        <p:blipFill>
          <a:blip r:embed="rId4"/>
          <a:stretch>
            <a:fillRect/>
          </a:stretch>
        </p:blipFill>
        <p:spPr>
          <a:xfrm>
            <a:off x="1398905" y="4350385"/>
            <a:ext cx="1111885" cy="1156970"/>
          </a:xfrm>
          <a:prstGeom prst="rect">
            <a:avLst/>
          </a:prstGeom>
        </p:spPr>
      </p:pic>
      <p:sp>
        <p:nvSpPr>
          <p:cNvPr id="3" name="文本框 2"/>
          <p:cNvSpPr txBox="1"/>
          <p:nvPr/>
        </p:nvSpPr>
        <p:spPr>
          <a:xfrm>
            <a:off x="1633220" y="2545080"/>
            <a:ext cx="2516505" cy="147320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宋体" panose="02010600030101010101" pitchFamily="2" charset="-122"/>
                <a:ea typeface="宋体" panose="02010600030101010101" pitchFamily="2" charset="-122"/>
              </a:rPr>
              <a:t>我这里提供了一个最简单的解法。其他答案合理即可</a:t>
            </a:r>
            <a:endParaRPr lang="zh-CN" altLang="en-US" sz="2400">
              <a:latin typeface="宋体" panose="02010600030101010101" pitchFamily="2" charset="-122"/>
              <a:ea typeface="宋体" panose="02010600030101010101" pitchFamily="2" charset="-122"/>
            </a:endParaRPr>
          </a:p>
        </p:txBody>
      </p:sp>
      <p:pic>
        <p:nvPicPr>
          <p:cNvPr id="6" name="图片 5" descr="屏幕截图 2023-12-18 223539"/>
          <p:cNvPicPr>
            <a:picLocks noChangeAspect="1"/>
          </p:cNvPicPr>
          <p:nvPr/>
        </p:nvPicPr>
        <p:blipFill>
          <a:blip r:embed="rId5"/>
          <a:stretch>
            <a:fillRect/>
          </a:stretch>
        </p:blipFill>
        <p:spPr>
          <a:xfrm>
            <a:off x="4225290" y="1405255"/>
            <a:ext cx="6858000" cy="4102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295275" y="297180"/>
            <a:ext cx="11179810" cy="6288405"/>
          </a:xfrm>
          <a:prstGeom prst="rect">
            <a:avLst/>
          </a:prstGeom>
        </p:spPr>
      </p:pic>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25" name="文本框 24"/>
          <p:cNvSpPr txBox="1"/>
          <p:nvPr/>
        </p:nvSpPr>
        <p:spPr>
          <a:xfrm>
            <a:off x="1568807" y="498542"/>
            <a:ext cx="769838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3.2</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项目牛刀小试</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日记</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修改功能的添加</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p:cNvPicPr>
            <a:picLocks noChangeAspect="1"/>
          </p:cNvPicPr>
          <p:nvPr>
            <p:custDataLst>
              <p:tags r:id="rId5"/>
            </p:custDataLst>
          </p:nvPr>
        </p:nvPicPr>
        <p:blipFill>
          <a:blip r:embed="rId6"/>
          <a:stretch>
            <a:fillRect/>
          </a:stretch>
        </p:blipFill>
        <p:spPr>
          <a:xfrm>
            <a:off x="4145915" y="1199515"/>
            <a:ext cx="7536180" cy="1978025"/>
          </a:xfrm>
          <a:prstGeom prst="rect">
            <a:avLst/>
          </a:prstGeom>
        </p:spPr>
      </p:pic>
      <p:sp>
        <p:nvSpPr>
          <p:cNvPr id="4" name="圆角矩形 3"/>
          <p:cNvSpPr/>
          <p:nvPr/>
        </p:nvSpPr>
        <p:spPr>
          <a:xfrm>
            <a:off x="5576570" y="3346450"/>
            <a:ext cx="5648325" cy="2402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096000" y="3428915"/>
            <a:ext cx="4064000" cy="224536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000">
                <a:solidFill>
                  <a:srgbClr val="FFFF00"/>
                </a:solidFill>
                <a:latin typeface="宋体" panose="02010600030101010101" pitchFamily="2" charset="-122"/>
                <a:ea typeface="宋体" panose="02010600030101010101" pitchFamily="2" charset="-122"/>
                <a:cs typeface="宋体" panose="02010600030101010101" pitchFamily="2" charset="-122"/>
              </a:rPr>
              <a:t>我们来到一个比较有挑战性的任务，我们在这里可以运用我们本节课所学到的文件操作知识来写一下</a:t>
            </a:r>
            <a:r>
              <a:rPr lang="en-US" altLang="zh-CN" sz="2000">
                <a:solidFill>
                  <a:srgbClr val="FFFF00"/>
                </a:solidFill>
                <a:latin typeface="宋体" panose="02010600030101010101" pitchFamily="2" charset="-122"/>
                <a:ea typeface="宋体" panose="02010600030101010101" pitchFamily="2" charset="-122"/>
                <a:cs typeface="宋体" panose="02010600030101010101" pitchFamily="2" charset="-122"/>
              </a:rPr>
              <a:t>core</a:t>
            </a:r>
            <a:r>
              <a:rPr lang="zh-CN" altLang="en-US" sz="2000">
                <a:solidFill>
                  <a:srgbClr val="FFFF00"/>
                </a:solidFill>
                <a:latin typeface="宋体" panose="02010600030101010101" pitchFamily="2" charset="-122"/>
                <a:ea typeface="宋体" panose="02010600030101010101" pitchFamily="2" charset="-122"/>
                <a:cs typeface="宋体" panose="02010600030101010101" pitchFamily="2" charset="-122"/>
              </a:rPr>
              <a:t>文件中的这个日记类下的更新功能，同时记得改一下</a:t>
            </a:r>
            <a:r>
              <a:rPr lang="en-US" altLang="zh-CN" sz="2000">
                <a:solidFill>
                  <a:srgbClr val="FFFF00"/>
                </a:solidFill>
                <a:latin typeface="宋体" panose="02010600030101010101" pitchFamily="2" charset="-122"/>
                <a:ea typeface="宋体" panose="02010600030101010101" pitchFamily="2" charset="-122"/>
                <a:cs typeface="宋体" panose="02010600030101010101" pitchFamily="2" charset="-122"/>
              </a:rPr>
              <a:t>run</a:t>
            </a:r>
            <a:r>
              <a:rPr lang="zh-CN" altLang="en-US" sz="2000">
                <a:solidFill>
                  <a:srgbClr val="FFFF00"/>
                </a:solidFill>
                <a:latin typeface="宋体" panose="02010600030101010101" pitchFamily="2" charset="-122"/>
                <a:ea typeface="宋体" panose="02010600030101010101" pitchFamily="2" charset="-122"/>
                <a:cs typeface="宋体" panose="02010600030101010101" pitchFamily="2" charset="-122"/>
              </a:rPr>
              <a:t>函数，让我们在操作的时候可以使用这个更新功能</a:t>
            </a:r>
            <a:endParaRPr lang="zh-CN" altLang="en-US" sz="2000">
              <a:solidFill>
                <a:srgbClr val="FFFF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8807" y="498542"/>
            <a:ext cx="626190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概念</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理解</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6" name="文本框 5"/>
          <p:cNvSpPr txBox="1"/>
          <p:nvPr/>
        </p:nvSpPr>
        <p:spPr>
          <a:xfrm>
            <a:off x="721995" y="1200785"/>
            <a:ext cx="4037965" cy="319405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宋体" panose="02010600030101010101" pitchFamily="2" charset="-122"/>
                <a:ea typeface="宋体" panose="02010600030101010101" pitchFamily="2" charset="-122"/>
                <a:cs typeface="宋体" panose="02010600030101010101" pitchFamily="2" charset="-122"/>
              </a:rPr>
              <a:t>场景设定： 假设计算机是一个小动物的家，我们在这个家里存放了很多东西，比如食物（文件）和房间（文件夹）</a:t>
            </a:r>
            <a:r>
              <a:rPr lang="zh-CN" altLang="en-US" sz="2400">
                <a:latin typeface="Arial" panose="020B0604020202020204" pitchFamily="34" charset="0"/>
                <a:ea typeface="微软雅黑" panose="020B0503020204020204" charset="-122"/>
              </a:rPr>
              <a:t>。</a:t>
            </a:r>
            <a:endParaRPr lang="zh-CN" altLang="en-US" sz="24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p:txBody>
      </p:sp>
      <p:sp>
        <p:nvSpPr>
          <p:cNvPr id="16" name="圆角矩形 15"/>
          <p:cNvSpPr/>
          <p:nvPr/>
        </p:nvSpPr>
        <p:spPr>
          <a:xfrm>
            <a:off x="5729605" y="1200785"/>
            <a:ext cx="5853430" cy="43008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descr="鸟巢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0820" y="4000500"/>
            <a:ext cx="1092835" cy="1092835"/>
          </a:xfrm>
          <a:prstGeom prst="rect">
            <a:avLst/>
          </a:prstGeom>
        </p:spPr>
      </p:pic>
      <p:sp>
        <p:nvSpPr>
          <p:cNvPr id="18" name="文本框 17"/>
          <p:cNvSpPr txBox="1"/>
          <p:nvPr/>
        </p:nvSpPr>
        <p:spPr>
          <a:xfrm>
            <a:off x="7973060" y="4856480"/>
            <a:ext cx="879475"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巢穴</a:t>
            </a:r>
            <a:endParaRPr lang="zh-CN" altLang="en-US" sz="2000">
              <a:latin typeface="Arial" panose="020B0604020202020204" pitchFamily="34" charset="0"/>
              <a:ea typeface="微软雅黑" panose="020B0503020204020204" charset="-122"/>
            </a:endParaRPr>
          </a:p>
          <a:p>
            <a:pPr algn="l"/>
            <a:r>
              <a:rPr lang="en-US" altLang="zh-CN" sz="2000">
                <a:latin typeface="Arial" panose="020B0604020202020204" pitchFamily="34" charset="0"/>
                <a:ea typeface="微软雅黑" panose="020B0503020204020204" charset="-122"/>
              </a:rPr>
              <a:t>(C</a:t>
            </a:r>
            <a:r>
              <a:rPr lang="zh-CN" altLang="en-US" sz="2000">
                <a:latin typeface="Arial" panose="020B0604020202020204" pitchFamily="34" charset="0"/>
                <a:ea typeface="微软雅黑" panose="020B0503020204020204" charset="-122"/>
              </a:rPr>
              <a:t>盘</a:t>
            </a:r>
            <a:r>
              <a:rPr lang="en-US" altLang="zh-CN" sz="2000">
                <a:latin typeface="Arial" panose="020B0604020202020204" pitchFamily="34" charset="0"/>
                <a:ea typeface="微软雅黑" panose="020B0503020204020204" charset="-122"/>
              </a:rPr>
              <a:t>)</a:t>
            </a:r>
            <a:endParaRPr lang="en-US" altLang="zh-CN" sz="2000">
              <a:latin typeface="Arial" panose="020B0604020202020204" pitchFamily="34" charset="0"/>
              <a:ea typeface="微软雅黑" panose="020B0503020204020204" charset="-122"/>
            </a:endParaRPr>
          </a:p>
        </p:txBody>
      </p:sp>
      <p:pic>
        <p:nvPicPr>
          <p:cNvPr id="19" name="图片 18" descr="鸟巢1"/>
          <p:cNvPicPr>
            <a:picLocks noChangeAspect="1"/>
          </p:cNvPicPr>
          <p:nvPr>
            <p:custDataLst>
              <p:tags r:id="rId5"/>
            </p:custDataLst>
          </p:nvPr>
        </p:nvPicPr>
        <p:blipFill>
          <a:blip r:embed="rId3">
            <a:extLst>
              <a:ext uri="{96DAC541-7B7A-43D3-8B79-37D633B846F1}">
                <asvg:svgBlip xmlns:asvg="http://schemas.microsoft.com/office/drawing/2016/SVG/main" r:embed="rId4"/>
              </a:ext>
            </a:extLst>
          </a:blip>
          <a:stretch>
            <a:fillRect/>
          </a:stretch>
        </p:blipFill>
        <p:spPr>
          <a:xfrm>
            <a:off x="9504045" y="4000500"/>
            <a:ext cx="1092835" cy="1092835"/>
          </a:xfrm>
          <a:prstGeom prst="rect">
            <a:avLst/>
          </a:prstGeom>
        </p:spPr>
      </p:pic>
      <p:sp>
        <p:nvSpPr>
          <p:cNvPr id="20" name="文本框 19"/>
          <p:cNvSpPr txBox="1"/>
          <p:nvPr/>
        </p:nvSpPr>
        <p:spPr>
          <a:xfrm>
            <a:off x="10447655" y="4087495"/>
            <a:ext cx="990600" cy="120015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鸡窝</a:t>
            </a:r>
            <a:endParaRPr lang="zh-CN" altLang="en-US" sz="2000">
              <a:latin typeface="Arial" panose="020B0604020202020204" pitchFamily="34" charset="0"/>
              <a:ea typeface="微软雅黑" panose="020B0503020204020204" charset="-122"/>
            </a:endParaRPr>
          </a:p>
          <a:p>
            <a:pPr algn="l"/>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你当前所在位置）</a:t>
            </a:r>
            <a:endParaRPr lang="zh-CN" altLang="en-US" sz="2000">
              <a:latin typeface="Arial" panose="020B0604020202020204" pitchFamily="34" charset="0"/>
              <a:ea typeface="微软雅黑" panose="020B0503020204020204" charset="-122"/>
            </a:endParaRPr>
          </a:p>
        </p:txBody>
      </p:sp>
      <p:pic>
        <p:nvPicPr>
          <p:cNvPr id="21" name="图片 20" descr="圣诞-松果"/>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01810" y="2179955"/>
            <a:ext cx="1195070" cy="1042035"/>
          </a:xfrm>
          <a:prstGeom prst="rect">
            <a:avLst/>
          </a:prstGeom>
        </p:spPr>
      </p:pic>
      <p:pic>
        <p:nvPicPr>
          <p:cNvPr id="22" name="图片 21" descr="鸟巢1"/>
          <p:cNvPicPr>
            <a:picLocks noChangeAspect="1"/>
          </p:cNvPicPr>
          <p:nvPr>
            <p:custDataLst>
              <p:tags r:id="rId8"/>
            </p:custDataLst>
          </p:nvPr>
        </p:nvPicPr>
        <p:blipFill>
          <a:blip r:embed="rId3">
            <a:extLst>
              <a:ext uri="{96DAC541-7B7A-43D3-8B79-37D633B846F1}">
                <asvg:svgBlip xmlns:asvg="http://schemas.microsoft.com/office/drawing/2016/SVG/main" r:embed="rId4"/>
              </a:ext>
            </a:extLst>
          </a:blip>
          <a:stretch>
            <a:fillRect/>
          </a:stretch>
        </p:blipFill>
        <p:spPr>
          <a:xfrm>
            <a:off x="7759700" y="2179955"/>
            <a:ext cx="1092835" cy="1092835"/>
          </a:xfrm>
          <a:prstGeom prst="rect">
            <a:avLst/>
          </a:prstGeom>
        </p:spPr>
      </p:pic>
      <p:sp>
        <p:nvSpPr>
          <p:cNvPr id="23" name="文本框 22"/>
          <p:cNvSpPr txBox="1"/>
          <p:nvPr/>
        </p:nvSpPr>
        <p:spPr>
          <a:xfrm>
            <a:off x="9688195" y="3158490"/>
            <a:ext cx="75882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松果</a:t>
            </a:r>
            <a:endParaRPr lang="zh-CN" altLang="en-US" sz="2000">
              <a:latin typeface="Arial" panose="020B0604020202020204" pitchFamily="34" charset="0"/>
              <a:ea typeface="微软雅黑" panose="020B0503020204020204" charset="-122"/>
            </a:endParaRPr>
          </a:p>
        </p:txBody>
      </p:sp>
      <p:sp>
        <p:nvSpPr>
          <p:cNvPr id="24" name="文本框 23"/>
          <p:cNvSpPr txBox="1"/>
          <p:nvPr/>
        </p:nvSpPr>
        <p:spPr>
          <a:xfrm>
            <a:off x="7973060" y="3158490"/>
            <a:ext cx="69405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鸭窝</a:t>
            </a:r>
            <a:endParaRPr lang="zh-CN" altLang="en-US" sz="2000">
              <a:latin typeface="Arial" panose="020B0604020202020204" pitchFamily="34" charset="0"/>
              <a:ea typeface="微软雅黑" panose="020B0503020204020204" charset="-122"/>
            </a:endParaRPr>
          </a:p>
        </p:txBody>
      </p:sp>
      <p:pic>
        <p:nvPicPr>
          <p:cNvPr id="25" name="图片 24" descr="鸟巢1"/>
          <p:cNvPicPr>
            <a:picLocks noChangeAspect="1"/>
          </p:cNvPicPr>
          <p:nvPr>
            <p:custDataLst>
              <p:tags r:id="rId9"/>
            </p:custDataLst>
          </p:nvPr>
        </p:nvPicPr>
        <p:blipFill>
          <a:blip r:embed="rId3">
            <a:extLst>
              <a:ext uri="{96DAC541-7B7A-43D3-8B79-37D633B846F1}">
                <asvg:svgBlip xmlns:asvg="http://schemas.microsoft.com/office/drawing/2016/SVG/main" r:embed="rId4"/>
              </a:ext>
            </a:extLst>
          </a:blip>
          <a:stretch>
            <a:fillRect/>
          </a:stretch>
        </p:blipFill>
        <p:spPr>
          <a:xfrm>
            <a:off x="6026785" y="4000500"/>
            <a:ext cx="1092835" cy="1092835"/>
          </a:xfrm>
          <a:prstGeom prst="rect">
            <a:avLst/>
          </a:prstGeom>
        </p:spPr>
      </p:pic>
      <p:sp>
        <p:nvSpPr>
          <p:cNvPr id="26" name="文本框 25"/>
          <p:cNvSpPr txBox="1"/>
          <p:nvPr/>
        </p:nvSpPr>
        <p:spPr>
          <a:xfrm>
            <a:off x="6254750" y="4919345"/>
            <a:ext cx="787400"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鹅窝</a:t>
            </a:r>
            <a:endParaRPr lang="zh-CN" altLang="en-US" sz="2000">
              <a:latin typeface="Arial" panose="020B0604020202020204" pitchFamily="34" charset="0"/>
              <a:ea typeface="微软雅黑" panose="020B0503020204020204" charset="-122"/>
            </a:endParaRPr>
          </a:p>
        </p:txBody>
      </p:sp>
      <p:pic>
        <p:nvPicPr>
          <p:cNvPr id="27" name="图片 26" descr="蜜蜂"/>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0920" y="2270760"/>
            <a:ext cx="951230" cy="951230"/>
          </a:xfrm>
          <a:prstGeom prst="rect">
            <a:avLst/>
          </a:prstGeom>
        </p:spPr>
      </p:pic>
      <p:sp>
        <p:nvSpPr>
          <p:cNvPr id="29" name="文本框 28"/>
          <p:cNvSpPr txBox="1"/>
          <p:nvPr/>
        </p:nvSpPr>
        <p:spPr>
          <a:xfrm>
            <a:off x="6254750" y="3272790"/>
            <a:ext cx="111950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蜜蜂</a:t>
            </a:r>
            <a:endParaRPr lang="zh-CN" altLang="en-US" sz="2000">
              <a:latin typeface="Arial" panose="020B0604020202020204" pitchFamily="34" charset="0"/>
              <a:ea typeface="微软雅黑" panose="020B0503020204020204" charset="-122"/>
            </a:endParaRPr>
          </a:p>
        </p:txBody>
      </p:sp>
      <p:pic>
        <p:nvPicPr>
          <p:cNvPr id="2" name="图片 1" descr="海3"/>
          <p:cNvPicPr>
            <a:picLocks noChangeAspect="1"/>
          </p:cNvPicPr>
          <p:nvPr/>
        </p:nvPicPr>
        <p:blipFill>
          <a:blip r:embed="rId12"/>
          <a:stretch>
            <a:fillRect/>
          </a:stretch>
        </p:blipFill>
        <p:spPr>
          <a:xfrm>
            <a:off x="722630" y="3348355"/>
            <a:ext cx="1676400" cy="17449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海绵宝宝』ppt模版_1_YOIO._来自小红书网页版"/>
          <p:cNvPicPr>
            <a:picLocks noChangeAspect="1"/>
          </p:cNvPicPr>
          <p:nvPr/>
        </p:nvPicPr>
        <p:blipFill>
          <a:blip r:embed="rId1"/>
          <a:stretch>
            <a:fillRect/>
          </a:stretch>
        </p:blipFill>
        <p:spPr>
          <a:xfrm>
            <a:off x="496570" y="217805"/>
            <a:ext cx="11046460" cy="6213475"/>
          </a:xfrm>
          <a:prstGeom prst="rect">
            <a:avLst/>
          </a:prstGeom>
        </p:spPr>
      </p:pic>
      <p:pic>
        <p:nvPicPr>
          <p:cNvPr id="15" name="图片 14"/>
          <p:cNvPicPr>
            <a:picLocks noChangeAspect="1"/>
          </p:cNvPicPr>
          <p:nvPr/>
        </p:nvPicPr>
        <p:blipFill>
          <a:blip r:embed="rId2"/>
          <a:stretch>
            <a:fillRect/>
          </a:stretch>
        </p:blipFill>
        <p:spPr>
          <a:xfrm>
            <a:off x="926144" y="1083456"/>
            <a:ext cx="10339712" cy="115834"/>
          </a:xfrm>
          <a:prstGeom prst="rect">
            <a:avLst/>
          </a:prstGeom>
        </p:spPr>
      </p:pic>
      <p:pic>
        <p:nvPicPr>
          <p:cNvPr id="28" name="图片 27"/>
          <p:cNvPicPr>
            <a:picLocks noChangeAspect="1"/>
          </p:cNvPicPr>
          <p:nvPr/>
        </p:nvPicPr>
        <p:blipFill>
          <a:blip r:embed="rId3"/>
          <a:stretch>
            <a:fillRect/>
          </a:stretch>
        </p:blipFill>
        <p:spPr>
          <a:xfrm>
            <a:off x="722352" y="297309"/>
            <a:ext cx="676715" cy="707197"/>
          </a:xfrm>
          <a:prstGeom prst="rect">
            <a:avLst/>
          </a:prstGeom>
        </p:spPr>
      </p:pic>
      <p:sp>
        <p:nvSpPr>
          <p:cNvPr id="25" name="文本框 24"/>
          <p:cNvSpPr txBox="1"/>
          <p:nvPr/>
        </p:nvSpPr>
        <p:spPr>
          <a:xfrm>
            <a:off x="1569085" y="498475"/>
            <a:ext cx="10100310"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3.2</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项目能力提升</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 - </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设计一个属于自己</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的个人日记系统</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 name="文本框 2"/>
          <p:cNvSpPr txBox="1"/>
          <p:nvPr/>
        </p:nvSpPr>
        <p:spPr>
          <a:xfrm>
            <a:off x="4888230" y="1576705"/>
            <a:ext cx="6139180" cy="3397250"/>
          </a:xfrm>
          <a:prstGeom prst="rect">
            <a:avLst/>
          </a:prstGeom>
        </p:spPr>
        <p:txBody>
          <a:bodyPr>
            <a:noAutofit/>
            <a:extLst>
              <a:ext uri="{4A0BC546-FE56-4ADE-93B0-CB8AF2F6F144}">
                <wpsdc:textFrameExt xmlns:wpsdc="http://www.wps.cn/officeDocument/2022/drawingmlCustomData" type="text"/>
              </a:ext>
            </a:extLst>
          </a:bodyPr>
          <a:p>
            <a:pPr algn="l"/>
            <a:r>
              <a:rPr lang="zh-CN" altLang="en-US" sz="3600">
                <a:latin typeface="宋体" panose="02010600030101010101" pitchFamily="2" charset="-122"/>
                <a:ea typeface="宋体" panose="02010600030101010101" pitchFamily="2" charset="-122"/>
              </a:rPr>
              <a:t>很好，现在你已经知道做一个个人日记系统的整体思路是怎样的了，回去就大胆动手做一个属于自己的个人日记系统吧，添加上你喜欢的功能！！</a:t>
            </a:r>
            <a:endParaRPr lang="zh-CN" altLang="en-US" sz="36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72006"/>
            <a:ext cx="11805470" cy="5905487"/>
            <a:chOff x="-65032" y="149809"/>
            <a:chExt cx="11805470" cy="5905487"/>
          </a:xfrm>
        </p:grpSpPr>
        <p:pic>
          <p:nvPicPr>
            <p:cNvPr id="135" name="图片 134"/>
            <p:cNvPicPr>
              <a:picLocks noChangeAspect="1"/>
            </p:cNvPicPr>
            <p:nvPr/>
          </p:nvPicPr>
          <p:blipFill rotWithShape="1">
            <a:blip r:embed="rId1" cstate="screen"/>
            <a:srcRect/>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7749" y="90876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cstate="screen"/>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4958114" y="2235553"/>
            <a:ext cx="2224286" cy="707886"/>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汉仪夏日体W" panose="00020600040101010101" pitchFamily="18" charset="-122"/>
                <a:ea typeface="汉仪夏日体W" panose="00020600040101010101" pitchFamily="18" charset="-122"/>
                <a:sym typeface="+mn-ea"/>
              </a:rPr>
              <a:t>总结</a:t>
            </a:r>
            <a:endParaRPr lang="zh-CN" altLang="en-US" sz="40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cstate="screen"/>
          <a:srcRect/>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3" cstate="screen"/>
          <a:srcRect t="-10904" r="-11007"/>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2" presetClass="entr" presetSubtype="2" fill="hold" grpId="0" nodeType="afterEffect">
                                  <p:stCondLst>
                                    <p:cond delay="0"/>
                                  </p:stCondLst>
                                  <p:iterate type="lt">
                                    <p:tmPct val="10000"/>
                                  </p:iterate>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1+#ppt_w/2"/>
                                          </p:val>
                                        </p:tav>
                                        <p:tav tm="100000">
                                          <p:val>
                                            <p:strVal val="#ppt_x"/>
                                          </p:val>
                                        </p:tav>
                                      </p:tavLst>
                                    </p:anim>
                                    <p:anim calcmode="lin" valueType="num">
                                      <p:cBhvr additive="base">
                                        <p:cTn id="53"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对话气泡: 圆角矩形 22"/>
          <p:cNvSpPr/>
          <p:nvPr/>
        </p:nvSpPr>
        <p:spPr>
          <a:xfrm>
            <a:off x="6638925" y="2439429"/>
            <a:ext cx="4626931" cy="2571750"/>
          </a:xfrm>
          <a:prstGeom prst="wedgeRoundRectCallout">
            <a:avLst>
              <a:gd name="adj1" fmla="val 36097"/>
              <a:gd name="adj2" fmla="val 62888"/>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8807" y="498542"/>
            <a:ext cx="6261909" cy="584775"/>
          </a:xfrm>
          <a:prstGeom prst="rect">
            <a:avLst/>
          </a:prstGeom>
          <a:noFill/>
        </p:spPr>
        <p:txBody>
          <a:bodyPr wrap="square" rtlCol="0">
            <a:spAutoFit/>
          </a:bodyPr>
          <a:lstStyle/>
          <a:p>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总结</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 name="文本框 2"/>
          <p:cNvSpPr txBox="1"/>
          <p:nvPr/>
        </p:nvSpPr>
        <p:spPr>
          <a:xfrm>
            <a:off x="926144" y="3150542"/>
            <a:ext cx="2055181" cy="953135"/>
          </a:xfrm>
          <a:prstGeom prst="rect">
            <a:avLst/>
          </a:prstGeom>
          <a:noFill/>
        </p:spPr>
        <p:txBody>
          <a:bodyPr wrap="square" rtlCol="0">
            <a:spAutoFit/>
          </a:bodyPr>
          <a:lstStyle/>
          <a:p>
            <a:r>
              <a:rPr lang="zh-CN" altLang="en-US" sz="2800" dirty="0"/>
              <a:t>我们学习了文件</a:t>
            </a:r>
            <a:r>
              <a:rPr lang="zh-CN" altLang="en-US" sz="2800" dirty="0"/>
              <a:t>操作</a:t>
            </a:r>
            <a:endParaRPr lang="zh-CN" altLang="en-US" sz="2800" dirty="0"/>
          </a:p>
        </p:txBody>
      </p:sp>
      <p:sp>
        <p:nvSpPr>
          <p:cNvPr id="2" name="文本框 1"/>
          <p:cNvSpPr txBox="1"/>
          <p:nvPr/>
        </p:nvSpPr>
        <p:spPr>
          <a:xfrm>
            <a:off x="3203890" y="2023930"/>
            <a:ext cx="2712405" cy="521970"/>
          </a:xfrm>
          <a:prstGeom prst="rect">
            <a:avLst/>
          </a:prstGeom>
          <a:noFill/>
        </p:spPr>
        <p:txBody>
          <a:bodyPr wrap="square" rtlCol="0">
            <a:spAutoFit/>
          </a:bodyPr>
          <a:lstStyle/>
          <a:p>
            <a:r>
              <a:rPr lang="zh-CN" altLang="en-US" sz="2800" dirty="0"/>
              <a:t>什么是文件路径</a:t>
            </a:r>
            <a:endParaRPr lang="zh-CN" altLang="en-US" sz="2800" dirty="0"/>
          </a:p>
        </p:txBody>
      </p:sp>
      <p:sp>
        <p:nvSpPr>
          <p:cNvPr id="5" name="文本框 4"/>
          <p:cNvSpPr txBox="1"/>
          <p:nvPr/>
        </p:nvSpPr>
        <p:spPr>
          <a:xfrm>
            <a:off x="3388643" y="4595680"/>
            <a:ext cx="2712405" cy="953135"/>
          </a:xfrm>
          <a:prstGeom prst="rect">
            <a:avLst/>
          </a:prstGeom>
          <a:noFill/>
        </p:spPr>
        <p:txBody>
          <a:bodyPr wrap="square" rtlCol="0">
            <a:spAutoFit/>
          </a:bodyPr>
          <a:lstStyle/>
          <a:p>
            <a:r>
              <a:rPr lang="en-US" altLang="zh-CN" sz="2800" b="1" dirty="0">
                <a:latin typeface="华文宋体" panose="02010600040101010101" charset="-122"/>
                <a:ea typeface="华文宋体" panose="02010600040101010101" charset="-122"/>
                <a:cs typeface="华文宋体" panose="02010600040101010101" charset="-122"/>
              </a:rPr>
              <a:t>with</a:t>
            </a:r>
            <a:r>
              <a:rPr lang="zh-CN" altLang="en-US" sz="2800" b="1" dirty="0">
                <a:latin typeface="华文宋体" panose="02010600040101010101" charset="-122"/>
                <a:ea typeface="华文宋体" panose="02010600040101010101" charset="-122"/>
                <a:cs typeface="华文宋体" panose="02010600040101010101" charset="-122"/>
              </a:rPr>
              <a:t>语句该怎么写</a:t>
            </a:r>
            <a:endParaRPr lang="zh-CN" altLang="en-US" sz="2800" b="1" dirty="0">
              <a:latin typeface="华文宋体" panose="02010600040101010101" charset="-122"/>
              <a:ea typeface="华文宋体" panose="02010600040101010101" charset="-122"/>
              <a:cs typeface="华文宋体" panose="02010600040101010101" charset="-122"/>
            </a:endParaRPr>
          </a:p>
        </p:txBody>
      </p:sp>
      <p:sp>
        <p:nvSpPr>
          <p:cNvPr id="6" name="文本框 5"/>
          <p:cNvSpPr txBox="1"/>
          <p:nvPr/>
        </p:nvSpPr>
        <p:spPr>
          <a:xfrm>
            <a:off x="7023854" y="2601919"/>
            <a:ext cx="4038600" cy="1814830"/>
          </a:xfrm>
          <a:prstGeom prst="rect">
            <a:avLst/>
          </a:prstGeom>
          <a:noFill/>
        </p:spPr>
        <p:txBody>
          <a:bodyPr wrap="square" rtlCol="0">
            <a:spAutoFit/>
          </a:bodyPr>
          <a:lstStyle/>
          <a:p>
            <a:r>
              <a:rPr lang="zh-CN" altLang="en-US" sz="2800" dirty="0"/>
              <a:t>此外，我们还学到了有关文件布局的知识，学到了一个很酷的的</a:t>
            </a:r>
            <a:r>
              <a:rPr lang="zh-CN" altLang="en-US" sz="2800" dirty="0"/>
              <a:t>个人日记系统</a:t>
            </a:r>
            <a:endParaRPr lang="zh-CN" altLang="en-US" sz="2800" dirty="0"/>
          </a:p>
        </p:txBody>
      </p:sp>
      <p:cxnSp>
        <p:nvCxnSpPr>
          <p:cNvPr id="13" name="连接符: 曲线 12"/>
          <p:cNvCxnSpPr>
            <a:stCxn id="3" idx="2"/>
            <a:endCxn id="5" idx="1"/>
          </p:cNvCxnSpPr>
          <p:nvPr/>
        </p:nvCxnSpPr>
        <p:spPr>
          <a:xfrm rot="5400000" flipV="1">
            <a:off x="2186623" y="3870643"/>
            <a:ext cx="969010" cy="1434465"/>
          </a:xfrm>
          <a:prstGeom prst="curvedConnector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p:cNvCxnSpPr>
            <a:stCxn id="3" idx="0"/>
          </p:cNvCxnSpPr>
          <p:nvPr/>
        </p:nvCxnSpPr>
        <p:spPr>
          <a:xfrm rot="5400000" flipH="1" flipV="1">
            <a:off x="1988815" y="2180728"/>
            <a:ext cx="934734" cy="1004894"/>
          </a:xfrm>
          <a:prstGeom prst="curved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右箭头 3"/>
          <p:cNvSpPr/>
          <p:nvPr/>
        </p:nvSpPr>
        <p:spPr>
          <a:xfrm>
            <a:off x="2757170" y="3255010"/>
            <a:ext cx="631190" cy="478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704590" y="3150235"/>
            <a:ext cx="2211705" cy="57721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800">
                <a:latin typeface="+mn-ea"/>
              </a:rPr>
              <a:t>什么是导入模块</a:t>
            </a:r>
            <a:endParaRPr lang="zh-CN" altLang="en-US" sz="2800">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3" grpId="0"/>
      <p:bldP spid="2"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8807" y="498542"/>
            <a:ext cx="626190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概念</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理解</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6" name="文本框 5"/>
          <p:cNvSpPr txBox="1"/>
          <p:nvPr/>
        </p:nvSpPr>
        <p:spPr>
          <a:xfrm>
            <a:off x="721995" y="1200785"/>
            <a:ext cx="4037965" cy="271780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宋体" panose="02010600030101010101" pitchFamily="2" charset="-122"/>
                <a:ea typeface="宋体" panose="02010600030101010101" pitchFamily="2" charset="-122"/>
                <a:cs typeface="宋体" panose="02010600030101010101" pitchFamily="2" charset="-122"/>
                <a:sym typeface="+mn-ea"/>
              </a:rPr>
              <a:t>绝对路径： 绝对路径就像告诉小动物怎么从他的巢穴（根目录）出发，一直走到目标地点。比如说，“从树洞（C盘）出发，往右拐到鸡窝，再往前走，你就会找到一个坚果（文件）”。</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1800">
              <a:latin typeface="Arial" panose="020B0604020202020204" pitchFamily="34" charset="0"/>
              <a:ea typeface="微软雅黑" panose="020B0503020204020204" charset="-122"/>
            </a:endParaRPr>
          </a:p>
          <a:p>
            <a:pPr algn="l"/>
            <a:endParaRPr lang="zh-CN" altLang="en-US" sz="1800">
              <a:latin typeface="Arial" panose="020B0604020202020204" pitchFamily="34" charset="0"/>
              <a:ea typeface="微软雅黑" panose="020B0503020204020204" charset="-122"/>
            </a:endParaRPr>
          </a:p>
        </p:txBody>
      </p:sp>
      <p:sp>
        <p:nvSpPr>
          <p:cNvPr id="16" name="圆角矩形 15"/>
          <p:cNvSpPr/>
          <p:nvPr/>
        </p:nvSpPr>
        <p:spPr>
          <a:xfrm>
            <a:off x="5729605" y="1200785"/>
            <a:ext cx="5853430" cy="43008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descr="鸟巢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0820" y="4000500"/>
            <a:ext cx="1092835" cy="1092835"/>
          </a:xfrm>
          <a:prstGeom prst="rect">
            <a:avLst/>
          </a:prstGeom>
        </p:spPr>
      </p:pic>
      <p:sp>
        <p:nvSpPr>
          <p:cNvPr id="18" name="文本框 17"/>
          <p:cNvSpPr txBox="1"/>
          <p:nvPr/>
        </p:nvSpPr>
        <p:spPr>
          <a:xfrm>
            <a:off x="7973060" y="4856480"/>
            <a:ext cx="879475"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巢穴</a:t>
            </a:r>
            <a:endParaRPr lang="zh-CN" altLang="en-US" sz="2000">
              <a:latin typeface="Arial" panose="020B0604020202020204" pitchFamily="34" charset="0"/>
              <a:ea typeface="微软雅黑" panose="020B0503020204020204" charset="-122"/>
            </a:endParaRPr>
          </a:p>
          <a:p>
            <a:pPr algn="l"/>
            <a:r>
              <a:rPr lang="en-US" altLang="zh-CN" sz="2000">
                <a:latin typeface="Arial" panose="020B0604020202020204" pitchFamily="34" charset="0"/>
                <a:ea typeface="微软雅黑" panose="020B0503020204020204" charset="-122"/>
              </a:rPr>
              <a:t>(C</a:t>
            </a:r>
            <a:r>
              <a:rPr lang="zh-CN" altLang="en-US" sz="2000">
                <a:latin typeface="Arial" panose="020B0604020202020204" pitchFamily="34" charset="0"/>
                <a:ea typeface="微软雅黑" panose="020B0503020204020204" charset="-122"/>
              </a:rPr>
              <a:t>盘</a:t>
            </a:r>
            <a:r>
              <a:rPr lang="en-US" altLang="zh-CN" sz="2000">
                <a:latin typeface="Arial" panose="020B0604020202020204" pitchFamily="34" charset="0"/>
                <a:ea typeface="微软雅黑" panose="020B0503020204020204" charset="-122"/>
              </a:rPr>
              <a:t>)</a:t>
            </a:r>
            <a:endParaRPr lang="en-US" altLang="zh-CN" sz="2000">
              <a:latin typeface="Arial" panose="020B0604020202020204" pitchFamily="34" charset="0"/>
              <a:ea typeface="微软雅黑" panose="020B0503020204020204" charset="-122"/>
            </a:endParaRPr>
          </a:p>
        </p:txBody>
      </p:sp>
      <p:pic>
        <p:nvPicPr>
          <p:cNvPr id="19" name="图片 18" descr="鸟巢1"/>
          <p:cNvPicPr>
            <a:picLocks noChangeAspect="1"/>
          </p:cNvPicPr>
          <p:nvPr>
            <p:custDataLst>
              <p:tags r:id="rId5"/>
            </p:custDataLst>
          </p:nvPr>
        </p:nvPicPr>
        <p:blipFill>
          <a:blip r:embed="rId3">
            <a:extLst>
              <a:ext uri="{96DAC541-7B7A-43D3-8B79-37D633B846F1}">
                <asvg:svgBlip xmlns:asvg="http://schemas.microsoft.com/office/drawing/2016/SVG/main" r:embed="rId4"/>
              </a:ext>
            </a:extLst>
          </a:blip>
          <a:stretch>
            <a:fillRect/>
          </a:stretch>
        </p:blipFill>
        <p:spPr>
          <a:xfrm>
            <a:off x="9504045" y="4000500"/>
            <a:ext cx="1092835" cy="1092835"/>
          </a:xfrm>
          <a:prstGeom prst="rect">
            <a:avLst/>
          </a:prstGeom>
        </p:spPr>
      </p:pic>
      <p:sp>
        <p:nvSpPr>
          <p:cNvPr id="20" name="文本框 19"/>
          <p:cNvSpPr txBox="1"/>
          <p:nvPr/>
        </p:nvSpPr>
        <p:spPr>
          <a:xfrm>
            <a:off x="10447655" y="4087495"/>
            <a:ext cx="990600" cy="120015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鸡窝</a:t>
            </a:r>
            <a:endParaRPr lang="zh-CN" altLang="en-US" sz="2000">
              <a:latin typeface="Arial" panose="020B0604020202020204" pitchFamily="34" charset="0"/>
              <a:ea typeface="微软雅黑" panose="020B0503020204020204" charset="-122"/>
            </a:endParaRPr>
          </a:p>
          <a:p>
            <a:pPr algn="l"/>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你当前所在位置）</a:t>
            </a:r>
            <a:endParaRPr lang="zh-CN" altLang="en-US" sz="2000">
              <a:latin typeface="Arial" panose="020B0604020202020204" pitchFamily="34" charset="0"/>
              <a:ea typeface="微软雅黑" panose="020B0503020204020204" charset="-122"/>
            </a:endParaRPr>
          </a:p>
        </p:txBody>
      </p:sp>
      <p:pic>
        <p:nvPicPr>
          <p:cNvPr id="21" name="图片 20" descr="圣诞-松果"/>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01810" y="2179955"/>
            <a:ext cx="1195070" cy="1042035"/>
          </a:xfrm>
          <a:prstGeom prst="rect">
            <a:avLst/>
          </a:prstGeom>
        </p:spPr>
      </p:pic>
      <p:pic>
        <p:nvPicPr>
          <p:cNvPr id="22" name="图片 21" descr="鸟巢1"/>
          <p:cNvPicPr>
            <a:picLocks noChangeAspect="1"/>
          </p:cNvPicPr>
          <p:nvPr>
            <p:custDataLst>
              <p:tags r:id="rId8"/>
            </p:custDataLst>
          </p:nvPr>
        </p:nvPicPr>
        <p:blipFill>
          <a:blip r:embed="rId3">
            <a:extLst>
              <a:ext uri="{96DAC541-7B7A-43D3-8B79-37D633B846F1}">
                <asvg:svgBlip xmlns:asvg="http://schemas.microsoft.com/office/drawing/2016/SVG/main" r:embed="rId4"/>
              </a:ext>
            </a:extLst>
          </a:blip>
          <a:stretch>
            <a:fillRect/>
          </a:stretch>
        </p:blipFill>
        <p:spPr>
          <a:xfrm>
            <a:off x="7759700" y="2179955"/>
            <a:ext cx="1092835" cy="1092835"/>
          </a:xfrm>
          <a:prstGeom prst="rect">
            <a:avLst/>
          </a:prstGeom>
        </p:spPr>
      </p:pic>
      <p:sp>
        <p:nvSpPr>
          <p:cNvPr id="23" name="文本框 22"/>
          <p:cNvSpPr txBox="1"/>
          <p:nvPr/>
        </p:nvSpPr>
        <p:spPr>
          <a:xfrm>
            <a:off x="9688195" y="3158490"/>
            <a:ext cx="75882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松果</a:t>
            </a:r>
            <a:endParaRPr lang="zh-CN" altLang="en-US" sz="2000">
              <a:latin typeface="Arial" panose="020B0604020202020204" pitchFamily="34" charset="0"/>
              <a:ea typeface="微软雅黑" panose="020B0503020204020204" charset="-122"/>
            </a:endParaRPr>
          </a:p>
        </p:txBody>
      </p:sp>
      <p:sp>
        <p:nvSpPr>
          <p:cNvPr id="24" name="文本框 23"/>
          <p:cNvSpPr txBox="1"/>
          <p:nvPr/>
        </p:nvSpPr>
        <p:spPr>
          <a:xfrm>
            <a:off x="7973060" y="3158490"/>
            <a:ext cx="69405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鸭窝</a:t>
            </a:r>
            <a:endParaRPr lang="zh-CN" altLang="en-US" sz="2000">
              <a:latin typeface="Arial" panose="020B0604020202020204" pitchFamily="34" charset="0"/>
              <a:ea typeface="微软雅黑" panose="020B0503020204020204" charset="-122"/>
            </a:endParaRPr>
          </a:p>
        </p:txBody>
      </p:sp>
      <p:pic>
        <p:nvPicPr>
          <p:cNvPr id="25" name="图片 24" descr="鸟巢1"/>
          <p:cNvPicPr>
            <a:picLocks noChangeAspect="1"/>
          </p:cNvPicPr>
          <p:nvPr>
            <p:custDataLst>
              <p:tags r:id="rId9"/>
            </p:custDataLst>
          </p:nvPr>
        </p:nvPicPr>
        <p:blipFill>
          <a:blip r:embed="rId3">
            <a:extLst>
              <a:ext uri="{96DAC541-7B7A-43D3-8B79-37D633B846F1}">
                <asvg:svgBlip xmlns:asvg="http://schemas.microsoft.com/office/drawing/2016/SVG/main" r:embed="rId4"/>
              </a:ext>
            </a:extLst>
          </a:blip>
          <a:stretch>
            <a:fillRect/>
          </a:stretch>
        </p:blipFill>
        <p:spPr>
          <a:xfrm>
            <a:off x="6026785" y="4000500"/>
            <a:ext cx="1092835" cy="1092835"/>
          </a:xfrm>
          <a:prstGeom prst="rect">
            <a:avLst/>
          </a:prstGeom>
        </p:spPr>
      </p:pic>
      <p:sp>
        <p:nvSpPr>
          <p:cNvPr id="26" name="文本框 25"/>
          <p:cNvSpPr txBox="1"/>
          <p:nvPr/>
        </p:nvSpPr>
        <p:spPr>
          <a:xfrm>
            <a:off x="6254750" y="4919345"/>
            <a:ext cx="787400"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鹅窝</a:t>
            </a:r>
            <a:endParaRPr lang="zh-CN" altLang="en-US" sz="2000">
              <a:latin typeface="Arial" panose="020B0604020202020204" pitchFamily="34" charset="0"/>
              <a:ea typeface="微软雅黑" panose="020B0503020204020204" charset="-122"/>
            </a:endParaRPr>
          </a:p>
        </p:txBody>
      </p:sp>
      <p:pic>
        <p:nvPicPr>
          <p:cNvPr id="27" name="图片 26" descr="蜜蜂"/>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0920" y="2270760"/>
            <a:ext cx="951230" cy="951230"/>
          </a:xfrm>
          <a:prstGeom prst="rect">
            <a:avLst/>
          </a:prstGeom>
        </p:spPr>
      </p:pic>
      <p:sp>
        <p:nvSpPr>
          <p:cNvPr id="29" name="文本框 28"/>
          <p:cNvSpPr txBox="1"/>
          <p:nvPr/>
        </p:nvSpPr>
        <p:spPr>
          <a:xfrm>
            <a:off x="6254750" y="3272790"/>
            <a:ext cx="111950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蜜蜂</a:t>
            </a:r>
            <a:endParaRPr lang="zh-CN" altLang="en-US" sz="2000">
              <a:latin typeface="Arial" panose="020B0604020202020204" pitchFamily="34" charset="0"/>
              <a:ea typeface="微软雅黑" panose="020B0503020204020204" charset="-122"/>
            </a:endParaRPr>
          </a:p>
        </p:txBody>
      </p:sp>
      <p:sp>
        <p:nvSpPr>
          <p:cNvPr id="2" name="右箭头 1"/>
          <p:cNvSpPr/>
          <p:nvPr/>
        </p:nvSpPr>
        <p:spPr>
          <a:xfrm>
            <a:off x="8834120" y="4366260"/>
            <a:ext cx="791210" cy="36512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上箭头 2"/>
          <p:cNvSpPr/>
          <p:nvPr/>
        </p:nvSpPr>
        <p:spPr>
          <a:xfrm>
            <a:off x="9893300" y="3557270"/>
            <a:ext cx="314325" cy="588645"/>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custDataLst>
              <p:tags r:id="rId12"/>
            </p:custDataLst>
          </p:nvPr>
        </p:nvPicPr>
        <p:blipFill>
          <a:blip r:embed="rId13"/>
          <a:stretch>
            <a:fillRect/>
          </a:stretch>
        </p:blipFill>
        <p:spPr>
          <a:xfrm>
            <a:off x="439420" y="3918585"/>
            <a:ext cx="2129790" cy="2827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 grpId="1" animBg="1"/>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45" name="文本框 44"/>
          <p:cNvSpPr txBox="1"/>
          <p:nvPr/>
        </p:nvSpPr>
        <p:spPr>
          <a:xfrm>
            <a:off x="1568807" y="498542"/>
            <a:ext cx="626190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概念</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理解</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16" name="圆角矩形 15"/>
          <p:cNvSpPr/>
          <p:nvPr/>
        </p:nvSpPr>
        <p:spPr>
          <a:xfrm>
            <a:off x="5729605" y="1200785"/>
            <a:ext cx="5853430" cy="43008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descr="鸟巢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0820" y="4000500"/>
            <a:ext cx="1092835" cy="1092835"/>
          </a:xfrm>
          <a:prstGeom prst="rect">
            <a:avLst/>
          </a:prstGeom>
        </p:spPr>
      </p:pic>
      <p:sp>
        <p:nvSpPr>
          <p:cNvPr id="18" name="文本框 17"/>
          <p:cNvSpPr txBox="1"/>
          <p:nvPr/>
        </p:nvSpPr>
        <p:spPr>
          <a:xfrm>
            <a:off x="7973060" y="4856480"/>
            <a:ext cx="879475"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巢穴</a:t>
            </a:r>
            <a:endParaRPr lang="zh-CN" altLang="en-US" sz="2000">
              <a:latin typeface="Arial" panose="020B0604020202020204" pitchFamily="34" charset="0"/>
              <a:ea typeface="微软雅黑" panose="020B0503020204020204" charset="-122"/>
            </a:endParaRPr>
          </a:p>
          <a:p>
            <a:pPr algn="l"/>
            <a:r>
              <a:rPr lang="en-US" altLang="zh-CN" sz="2000">
                <a:latin typeface="Arial" panose="020B0604020202020204" pitchFamily="34" charset="0"/>
                <a:ea typeface="微软雅黑" panose="020B0503020204020204" charset="-122"/>
              </a:rPr>
              <a:t>(C</a:t>
            </a:r>
            <a:r>
              <a:rPr lang="zh-CN" altLang="en-US" sz="2000">
                <a:latin typeface="Arial" panose="020B0604020202020204" pitchFamily="34" charset="0"/>
                <a:ea typeface="微软雅黑" panose="020B0503020204020204" charset="-122"/>
              </a:rPr>
              <a:t>盘</a:t>
            </a:r>
            <a:r>
              <a:rPr lang="en-US" altLang="zh-CN" sz="2000">
                <a:latin typeface="Arial" panose="020B0604020202020204" pitchFamily="34" charset="0"/>
                <a:ea typeface="微软雅黑" panose="020B0503020204020204" charset="-122"/>
              </a:rPr>
              <a:t>)</a:t>
            </a:r>
            <a:endParaRPr lang="en-US" altLang="zh-CN" sz="2000">
              <a:latin typeface="Arial" panose="020B0604020202020204" pitchFamily="34" charset="0"/>
              <a:ea typeface="微软雅黑" panose="020B0503020204020204" charset="-122"/>
            </a:endParaRPr>
          </a:p>
        </p:txBody>
      </p:sp>
      <p:pic>
        <p:nvPicPr>
          <p:cNvPr id="19" name="图片 18" descr="鸟巢1"/>
          <p:cNvPicPr>
            <a:picLocks noChangeAspect="1"/>
          </p:cNvPicPr>
          <p:nvPr>
            <p:custDataLst>
              <p:tags r:id="rId5"/>
            </p:custDataLst>
          </p:nvPr>
        </p:nvPicPr>
        <p:blipFill>
          <a:blip r:embed="rId3">
            <a:extLst>
              <a:ext uri="{96DAC541-7B7A-43D3-8B79-37D633B846F1}">
                <asvg:svgBlip xmlns:asvg="http://schemas.microsoft.com/office/drawing/2016/SVG/main" r:embed="rId4"/>
              </a:ext>
            </a:extLst>
          </a:blip>
          <a:stretch>
            <a:fillRect/>
          </a:stretch>
        </p:blipFill>
        <p:spPr>
          <a:xfrm>
            <a:off x="9504045" y="4000500"/>
            <a:ext cx="1092835" cy="1092835"/>
          </a:xfrm>
          <a:prstGeom prst="rect">
            <a:avLst/>
          </a:prstGeom>
        </p:spPr>
      </p:pic>
      <p:sp>
        <p:nvSpPr>
          <p:cNvPr id="20" name="文本框 19"/>
          <p:cNvSpPr txBox="1"/>
          <p:nvPr/>
        </p:nvSpPr>
        <p:spPr>
          <a:xfrm>
            <a:off x="10447655" y="4087495"/>
            <a:ext cx="990600" cy="120015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鸡窝</a:t>
            </a:r>
            <a:endParaRPr lang="zh-CN" altLang="en-US" sz="2000">
              <a:latin typeface="Arial" panose="020B0604020202020204" pitchFamily="34" charset="0"/>
              <a:ea typeface="微软雅黑" panose="020B0503020204020204" charset="-122"/>
            </a:endParaRPr>
          </a:p>
          <a:p>
            <a:pPr algn="l"/>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你当前所在位置）</a:t>
            </a:r>
            <a:endParaRPr lang="zh-CN" altLang="en-US" sz="2000">
              <a:latin typeface="Arial" panose="020B0604020202020204" pitchFamily="34" charset="0"/>
              <a:ea typeface="微软雅黑" panose="020B0503020204020204" charset="-122"/>
            </a:endParaRPr>
          </a:p>
        </p:txBody>
      </p:sp>
      <p:pic>
        <p:nvPicPr>
          <p:cNvPr id="21" name="图片 20" descr="圣诞-松果"/>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01810" y="2179955"/>
            <a:ext cx="1195070" cy="1042035"/>
          </a:xfrm>
          <a:prstGeom prst="rect">
            <a:avLst/>
          </a:prstGeom>
        </p:spPr>
      </p:pic>
      <p:pic>
        <p:nvPicPr>
          <p:cNvPr id="22" name="图片 21" descr="鸟巢1"/>
          <p:cNvPicPr>
            <a:picLocks noChangeAspect="1"/>
          </p:cNvPicPr>
          <p:nvPr>
            <p:custDataLst>
              <p:tags r:id="rId8"/>
            </p:custDataLst>
          </p:nvPr>
        </p:nvPicPr>
        <p:blipFill>
          <a:blip r:embed="rId3">
            <a:extLst>
              <a:ext uri="{96DAC541-7B7A-43D3-8B79-37D633B846F1}">
                <asvg:svgBlip xmlns:asvg="http://schemas.microsoft.com/office/drawing/2016/SVG/main" r:embed="rId4"/>
              </a:ext>
            </a:extLst>
          </a:blip>
          <a:stretch>
            <a:fillRect/>
          </a:stretch>
        </p:blipFill>
        <p:spPr>
          <a:xfrm>
            <a:off x="7759700" y="2179955"/>
            <a:ext cx="1092835" cy="1092835"/>
          </a:xfrm>
          <a:prstGeom prst="rect">
            <a:avLst/>
          </a:prstGeom>
        </p:spPr>
      </p:pic>
      <p:sp>
        <p:nvSpPr>
          <p:cNvPr id="23" name="文本框 22"/>
          <p:cNvSpPr txBox="1"/>
          <p:nvPr/>
        </p:nvSpPr>
        <p:spPr>
          <a:xfrm>
            <a:off x="9688195" y="3158490"/>
            <a:ext cx="75882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松果</a:t>
            </a:r>
            <a:endParaRPr lang="zh-CN" altLang="en-US" sz="2000">
              <a:latin typeface="Arial" panose="020B0604020202020204" pitchFamily="34" charset="0"/>
              <a:ea typeface="微软雅黑" panose="020B0503020204020204" charset="-122"/>
            </a:endParaRPr>
          </a:p>
        </p:txBody>
      </p:sp>
      <p:sp>
        <p:nvSpPr>
          <p:cNvPr id="24" name="文本框 23"/>
          <p:cNvSpPr txBox="1"/>
          <p:nvPr/>
        </p:nvSpPr>
        <p:spPr>
          <a:xfrm>
            <a:off x="7973060" y="3158490"/>
            <a:ext cx="69405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鸭窝</a:t>
            </a:r>
            <a:endParaRPr lang="zh-CN" altLang="en-US" sz="2000">
              <a:latin typeface="Arial" panose="020B0604020202020204" pitchFamily="34" charset="0"/>
              <a:ea typeface="微软雅黑" panose="020B0503020204020204" charset="-122"/>
            </a:endParaRPr>
          </a:p>
        </p:txBody>
      </p:sp>
      <p:pic>
        <p:nvPicPr>
          <p:cNvPr id="25" name="图片 24" descr="鸟巢1"/>
          <p:cNvPicPr>
            <a:picLocks noChangeAspect="1"/>
          </p:cNvPicPr>
          <p:nvPr>
            <p:custDataLst>
              <p:tags r:id="rId9"/>
            </p:custDataLst>
          </p:nvPr>
        </p:nvPicPr>
        <p:blipFill>
          <a:blip r:embed="rId3">
            <a:extLst>
              <a:ext uri="{96DAC541-7B7A-43D3-8B79-37D633B846F1}">
                <asvg:svgBlip xmlns:asvg="http://schemas.microsoft.com/office/drawing/2016/SVG/main" r:embed="rId4"/>
              </a:ext>
            </a:extLst>
          </a:blip>
          <a:stretch>
            <a:fillRect/>
          </a:stretch>
        </p:blipFill>
        <p:spPr>
          <a:xfrm>
            <a:off x="6026785" y="4000500"/>
            <a:ext cx="1092835" cy="1092835"/>
          </a:xfrm>
          <a:prstGeom prst="rect">
            <a:avLst/>
          </a:prstGeom>
        </p:spPr>
      </p:pic>
      <p:sp>
        <p:nvSpPr>
          <p:cNvPr id="26" name="文本框 25"/>
          <p:cNvSpPr txBox="1"/>
          <p:nvPr/>
        </p:nvSpPr>
        <p:spPr>
          <a:xfrm>
            <a:off x="6254750" y="4919345"/>
            <a:ext cx="787400"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鹅窝</a:t>
            </a:r>
            <a:endParaRPr lang="zh-CN" altLang="en-US" sz="2000">
              <a:latin typeface="Arial" panose="020B0604020202020204" pitchFamily="34" charset="0"/>
              <a:ea typeface="微软雅黑" panose="020B0503020204020204" charset="-122"/>
            </a:endParaRPr>
          </a:p>
        </p:txBody>
      </p:sp>
      <p:pic>
        <p:nvPicPr>
          <p:cNvPr id="27" name="图片 26" descr="蜜蜂"/>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0920" y="2270760"/>
            <a:ext cx="951230" cy="951230"/>
          </a:xfrm>
          <a:prstGeom prst="rect">
            <a:avLst/>
          </a:prstGeom>
        </p:spPr>
      </p:pic>
      <p:sp>
        <p:nvSpPr>
          <p:cNvPr id="29" name="文本框 28"/>
          <p:cNvSpPr txBox="1"/>
          <p:nvPr/>
        </p:nvSpPr>
        <p:spPr>
          <a:xfrm>
            <a:off x="6254750" y="3272790"/>
            <a:ext cx="111950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蜜蜂</a:t>
            </a:r>
            <a:endParaRPr lang="zh-CN" altLang="en-US" sz="2000">
              <a:latin typeface="Arial" panose="020B0604020202020204" pitchFamily="34" charset="0"/>
              <a:ea typeface="微软雅黑" panose="020B0503020204020204" charset="-122"/>
            </a:endParaRPr>
          </a:p>
        </p:txBody>
      </p:sp>
      <p:sp>
        <p:nvSpPr>
          <p:cNvPr id="2" name="上箭头 1"/>
          <p:cNvSpPr/>
          <p:nvPr/>
        </p:nvSpPr>
        <p:spPr>
          <a:xfrm>
            <a:off x="9816465" y="3524885"/>
            <a:ext cx="365125" cy="5575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22630" y="1391285"/>
            <a:ext cx="4159250" cy="203771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400">
                <a:latin typeface="宋体" panose="02010600030101010101" pitchFamily="2" charset="-122"/>
                <a:ea typeface="宋体" panose="02010600030101010101" pitchFamily="2" charset="-122"/>
                <a:cs typeface="宋体" panose="02010600030101010101" pitchFamily="2" charset="-122"/>
                <a:sym typeface="+mn-ea"/>
              </a:rPr>
              <a:t>相对路径： 相对路径就像告诉小动物怎么从他当前的位置出发，找到目标地点。</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a:p>
            <a:pPr indent="457200" algn="l"/>
            <a:r>
              <a:rPr lang="zh-CN" altLang="en-US" sz="2400">
                <a:latin typeface="宋体" panose="02010600030101010101" pitchFamily="2" charset="-122"/>
                <a:ea typeface="宋体" panose="02010600030101010101" pitchFamily="2" charset="-122"/>
                <a:cs typeface="宋体" panose="02010600030101010101" pitchFamily="2" charset="-122"/>
              </a:rPr>
              <a:t>那想想，用相对路径该怎么走呢？</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722630" y="3221905"/>
            <a:ext cx="4064000" cy="119888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400">
                <a:latin typeface="华文宋体" panose="02010600040101010101" charset="-122"/>
                <a:ea typeface="华文宋体" panose="02010600040101010101" charset="-122"/>
              </a:rPr>
              <a:t>没错，我们只需要直接直走就行，有时候写相对路径会比绝对路径要方便</a:t>
            </a:r>
            <a:r>
              <a:rPr lang="zh-CN" altLang="en-US" sz="2400">
                <a:latin typeface="华文宋体" panose="02010600040101010101" charset="-122"/>
                <a:ea typeface="华文宋体" panose="02010600040101010101" charset="-122"/>
              </a:rPr>
              <a:t>不少</a:t>
            </a:r>
            <a:endParaRPr lang="zh-CN" altLang="en-US" sz="2400">
              <a:latin typeface="华文宋体" panose="02010600040101010101" charset="-122"/>
              <a:ea typeface="华文宋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443865" y="250825"/>
            <a:ext cx="11108690" cy="6623685"/>
          </a:xfrm>
          <a:prstGeom prst="rect">
            <a:avLst/>
          </a:prstGeom>
        </p:spPr>
      </p:pic>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45" name="文本框 44"/>
          <p:cNvSpPr txBox="1"/>
          <p:nvPr/>
        </p:nvSpPr>
        <p:spPr>
          <a:xfrm>
            <a:off x="1568807" y="498542"/>
            <a:ext cx="6261909"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1.1</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文件路径</a:t>
            </a:r>
            <a:r>
              <a:rPr lang="en-US" altLang="zh-CN" sz="3200" b="1"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概念</a:t>
            </a:r>
            <a:r>
              <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rPr>
              <a:t>理解</a:t>
            </a:r>
            <a:endParaRPr lang="zh-CN" altLang="en-US" sz="32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文本框 3"/>
          <p:cNvSpPr txBox="1"/>
          <p:nvPr/>
        </p:nvSpPr>
        <p:spPr>
          <a:xfrm>
            <a:off x="6292215" y="1969135"/>
            <a:ext cx="2604770" cy="3044190"/>
          </a:xfrm>
          <a:prstGeom prst="rect">
            <a:avLst/>
          </a:prstGeom>
        </p:spPr>
        <p:txBody>
          <a:bodyPr>
            <a:noAutofit/>
            <a:extLst>
              <a:ext uri="{4A0BC546-FE56-4ADE-93B0-CB8AF2F6F144}">
                <wpsdc:textFrameExt xmlns:wpsdc="http://www.wps.cn/officeDocument/2022/drawingmlCustomData" type="text"/>
              </a:ext>
            </a:extLst>
          </a:bodyPr>
          <a:p>
            <a:pPr algn="l"/>
            <a:r>
              <a:rPr lang="zh-CN" altLang="en-US" sz="3600">
                <a:latin typeface="华文新魏" panose="02010800040101010101" charset="-122"/>
                <a:ea typeface="华文新魏" panose="02010800040101010101" charset="-122"/>
                <a:cs typeface="华文新魏" panose="02010800040101010101" charset="-122"/>
              </a:rPr>
              <a:t>那在</a:t>
            </a:r>
            <a:r>
              <a:rPr lang="en-US" altLang="zh-CN" sz="3600">
                <a:latin typeface="华文新魏" panose="02010800040101010101" charset="-122"/>
                <a:ea typeface="华文新魏" panose="02010800040101010101" charset="-122"/>
                <a:cs typeface="华文新魏" panose="02010800040101010101" charset="-122"/>
              </a:rPr>
              <a:t>Python</a:t>
            </a:r>
            <a:r>
              <a:rPr lang="zh-CN" altLang="en-US" sz="3600">
                <a:latin typeface="华文新魏" panose="02010800040101010101" charset="-122"/>
                <a:ea typeface="华文新魏" panose="02010800040101010101" charset="-122"/>
                <a:cs typeface="华文新魏" panose="02010800040101010101" charset="-122"/>
              </a:rPr>
              <a:t>代码中是怎么样的呢</a:t>
            </a:r>
            <a:r>
              <a:rPr lang="zh-CN" altLang="en-US" sz="3600">
                <a:latin typeface="Arial" panose="020B0604020202020204" pitchFamily="34" charset="0"/>
                <a:ea typeface="微软雅黑" panose="020B0503020204020204" charset="-122"/>
              </a:rPr>
              <a:t>？</a:t>
            </a:r>
            <a:endParaRPr lang="zh-CN" altLang="en-US" sz="36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anim calcmode="lin" valueType="num">
                                      <p:cBhvr>
                                        <p:cTn id="17"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tags/tag1.xml><?xml version="1.0" encoding="utf-8"?>
<p:tagLst xmlns:p="http://schemas.openxmlformats.org/presentationml/2006/main">
  <p:tag name="KSO_WM_UNIT_PLACING_PICTURE_USER_VIEWPORT" val="{&quot;height&quot;:8057,&quot;width&quot;:14323}"/>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 name="KSO_WM_UNIT_PLACING_PICTURE_USER_VIEWPORT" val="{&quot;height&quot;:4156,&quot;width&quot;:5257}"/>
</p:tagLst>
</file>

<file path=ppt/tags/tag39.xml><?xml version="1.0" encoding="utf-8"?>
<p:tagLst xmlns:p="http://schemas.openxmlformats.org/presentationml/2006/main">
  <p:tag name="KSO_WM_UNIT_PLACING_PICTURE_USER_VIEWPORT" val="{&quot;height&quot;:2748,&quot;width&quot;:2640}"/>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UNIT_PLACING_PICTURE_USER_VIEWPORT" val="{&quot;height&quot;:7178.055118110236,&quot;width&quot;:6667.48188976378}"/>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ISPRING_PRESENTATION_TITLE" val="卡通手绘课件PPT"/>
  <p:tag name="KSO_WPP_MARK_KEY" val="076791f7-4ccf-4f3d-92da-9850569d3e08"/>
  <p:tag name="COMMONDATA" val="eyJoZGlkIjoiMzEwNTM5NzYwMDRjMzkwZTVkZjY2ODkwMGIxNGU0OTU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Arial"/>
        <a:ea typeface="YF补 汉仪夏日体+黑白emoji"/>
        <a:cs typeface=""/>
      </a:majorFont>
      <a:minorFont>
        <a:latin typeface="Arial"/>
        <a:ea typeface="YF补 汉仪夏日体+黑白emoj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6384</Words>
  <Application>WPS 演示</Application>
  <PresentationFormat>宽屏</PresentationFormat>
  <Paragraphs>546</Paragraphs>
  <Slides>62</Slides>
  <Notes>23</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62</vt:i4>
      </vt:variant>
    </vt:vector>
  </HeadingPairs>
  <TitlesOfParts>
    <vt:vector size="77" baseType="lpstr">
      <vt:lpstr>Arial</vt:lpstr>
      <vt:lpstr>宋体</vt:lpstr>
      <vt:lpstr>Wingdings</vt:lpstr>
      <vt:lpstr>Calibri</vt:lpstr>
      <vt:lpstr>汉仪夏日体W</vt:lpstr>
      <vt:lpstr>微软雅黑</vt:lpstr>
      <vt:lpstr>华文宋体</vt:lpstr>
      <vt:lpstr>Impact</vt:lpstr>
      <vt:lpstr>华文新魏</vt:lpstr>
      <vt:lpstr>Arial Unicode MS</vt:lpstr>
      <vt:lpstr>YF补 汉仪夏日体+黑白emoji</vt:lpstr>
      <vt:lpstr>黑体</vt:lpstr>
      <vt:lpstr>等线</vt:lpstr>
      <vt:lpstr>华文中宋</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卡通记事本</dc:title>
  <dc:creator>第一PPT</dc:creator>
  <cp:keywords>www.1ppt.com</cp:keywords>
  <dc:description>www.1ppt.com</dc:description>
  <cp:lastModifiedBy>向阳</cp:lastModifiedBy>
  <cp:revision>601</cp:revision>
  <dcterms:created xsi:type="dcterms:W3CDTF">2017-08-01T03:24:00Z</dcterms:created>
  <dcterms:modified xsi:type="dcterms:W3CDTF">2024-03-12T12:23:01Z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2052-11.1.0.15309</vt:lpwstr>
  </property>
  <property fmtid="{D5CDD505-2E9C-101B-9397-08002B2CF9AE}" pid="3" name="KSOSaveFontToCloudKey">
    <vt:lpwstr>470327643_btnclosed</vt:lpwstr>
  </property>
  <property fmtid="{D5CDD505-2E9C-101B-9397-08002B2CF9AE}" pid="4" name="ICV">
    <vt:lpwstr>5CE6094D7B6D46FDA97F48FC1E0840A0_13</vt:lpwstr>
  </property>
</Properties>
</file>